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9"/>
  </p:notesMasterIdLst>
  <p:sldIdLst>
    <p:sldId id="256" r:id="rId3"/>
    <p:sldId id="257" r:id="rId4"/>
    <p:sldId id="258" r:id="rId5"/>
    <p:sldId id="259" r:id="rId6"/>
    <p:sldId id="260" r:id="rId7"/>
    <p:sldId id="269" r:id="rId8"/>
    <p:sldId id="261" r:id="rId9"/>
    <p:sldId id="275" r:id="rId10"/>
    <p:sldId id="264" r:id="rId11"/>
    <p:sldId id="276" r:id="rId12"/>
    <p:sldId id="277" r:id="rId13"/>
    <p:sldId id="273" r:id="rId14"/>
    <p:sldId id="279" r:id="rId15"/>
    <p:sldId id="280" r:id="rId16"/>
    <p:sldId id="281" r:id="rId17"/>
    <p:sldId id="282" r:id="rId18"/>
    <p:sldId id="283" r:id="rId19"/>
    <p:sldId id="289" r:id="rId20"/>
    <p:sldId id="284" r:id="rId21"/>
    <p:sldId id="288" r:id="rId22"/>
    <p:sldId id="285" r:id="rId23"/>
    <p:sldId id="290" r:id="rId24"/>
    <p:sldId id="291" r:id="rId25"/>
    <p:sldId id="286" r:id="rId26"/>
    <p:sldId id="292" r:id="rId27"/>
    <p:sldId id="287" r:id="rId28"/>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221" autoAdjust="0"/>
  </p:normalViewPr>
  <p:slideViewPr>
    <p:cSldViewPr snapToGrid="0">
      <p:cViewPr varScale="1">
        <p:scale>
          <a:sx n="87" d="100"/>
          <a:sy n="87" d="100"/>
        </p:scale>
        <p:origin x="230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574770-8D6B-4DFD-AA64-79D9B985CB31}" type="datetimeFigureOut">
              <a:rPr kumimoji="1" lang="ja-JP" altLang="en-US" smtClean="0"/>
              <a:t>2019/4/4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288E01-03CE-49AF-BA20-F97A9E0F59A3}" type="slidenum">
              <a:rPr kumimoji="1" lang="ja-JP" altLang="en-US" smtClean="0"/>
              <a:t>‹#›</a:t>
            </a:fld>
            <a:endParaRPr kumimoji="1" lang="ja-JP" altLang="en-US"/>
          </a:p>
        </p:txBody>
      </p:sp>
    </p:spTree>
    <p:extLst>
      <p:ext uri="{BB962C8B-B14F-4D97-AF65-F5344CB8AC3E}">
        <p14:creationId xmlns:p14="http://schemas.microsoft.com/office/powerpoint/2010/main" val="379013816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それでは国会会議録と書評を用いた政治的見解が異なる人物像の分析と題しまして、</a:t>
            </a:r>
            <a:endParaRPr kumimoji="1" lang="en-US" altLang="ja-JP" dirty="0"/>
          </a:p>
          <a:p>
            <a:r>
              <a:rPr kumimoji="1" lang="ja-JP" altLang="en-US" dirty="0"/>
              <a:t>視覚メディア研究室の樋口が発表いたします</a:t>
            </a:r>
            <a:endParaRPr kumimoji="1" lang="en-US" altLang="ja-JP" dirty="0"/>
          </a:p>
          <a:p>
            <a:r>
              <a:rPr kumimoji="1" lang="ja-JP" altLang="en-US" dirty="0"/>
              <a:t>では、まず背景についてです</a:t>
            </a:r>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C1EC9A-A7C1-4372-B70C-6601D213ECAB}"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8257957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商品情報は商品サイト</a:t>
            </a:r>
            <a:r>
              <a:rPr kumimoji="1" lang="en-US" altLang="ja-JP" dirty="0"/>
              <a:t>URL</a:t>
            </a:r>
            <a:r>
              <a:rPr kumimoji="1" lang="ja-JP" altLang="en-US" dirty="0"/>
              <a:t>の情報名を使用しています</a:t>
            </a:r>
          </a:p>
        </p:txBody>
      </p:sp>
      <p:sp>
        <p:nvSpPr>
          <p:cNvPr id="4" name="スライド番号プレースホルダー 3"/>
          <p:cNvSpPr>
            <a:spLocks noGrp="1"/>
          </p:cNvSpPr>
          <p:nvPr>
            <p:ph type="sldNum" sz="quarter" idx="5"/>
          </p:nvPr>
        </p:nvSpPr>
        <p:spPr/>
        <p:txBody>
          <a:bodyPr/>
          <a:lstStyle/>
          <a:p>
            <a:fld id="{42C1EC9A-A7C1-4372-B70C-6601D213ECAB}" type="slidenum">
              <a:rPr kumimoji="1" lang="ja-JP" altLang="en-US" smtClean="0"/>
              <a:t>12</a:t>
            </a:fld>
            <a:endParaRPr kumimoji="1" lang="ja-JP" altLang="en-US"/>
          </a:p>
        </p:txBody>
      </p:sp>
    </p:spTree>
    <p:extLst>
      <p:ext uri="{BB962C8B-B14F-4D97-AF65-F5344CB8AC3E}">
        <p14:creationId xmlns:p14="http://schemas.microsoft.com/office/powerpoint/2010/main" val="4120508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先行研究に倣う</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r>
              <a:rPr kumimoji="1" lang="ja-JP" altLang="en-US" dirty="0"/>
              <a:t>そこで、本研究ではこのイエール大学の専攻研究にならい、日本でも同様の</a:t>
            </a:r>
            <a:endParaRPr kumimoji="1" lang="en-US" altLang="ja-JP" dirty="0"/>
          </a:p>
          <a:p>
            <a:r>
              <a:rPr kumimoji="1" lang="ja-JP" altLang="en-US" dirty="0"/>
              <a:t>「政治思想による言葉遣いの違い」が生まれるのか検証するべく、専攻研究にならい二種類の実験を行いました</a:t>
            </a:r>
            <a:endParaRPr kumimoji="1" lang="en-US" altLang="ja-JP" dirty="0"/>
          </a:p>
          <a:p>
            <a:endParaRPr kumimoji="1" lang="en-US" altLang="ja-JP" dirty="0"/>
          </a:p>
          <a:p>
            <a:r>
              <a:rPr kumimoji="1" lang="ja-JP" altLang="en-US" dirty="0"/>
              <a:t>まず政治家については、衆議院予算委員会の民主党系・自民党系議員の答弁データを比較しました</a:t>
            </a:r>
            <a:endParaRPr kumimoji="1" lang="en-US" altLang="ja-JP" dirty="0"/>
          </a:p>
          <a:p>
            <a:r>
              <a:rPr kumimoji="1" lang="ja-JP" altLang="en-US" dirty="0"/>
              <a:t>さらに、一般人については</a:t>
            </a:r>
            <a:r>
              <a:rPr kumimoji="1" lang="en-US" altLang="ja-JP" dirty="0"/>
              <a:t>Amazon.jp</a:t>
            </a:r>
            <a:r>
              <a:rPr kumimoji="1" lang="ja-JP" altLang="en-US" dirty="0"/>
              <a:t>の保守派・リベラル派レビュアーのレビュー文を比較を行いました</a:t>
            </a:r>
            <a:endParaRPr kumimoji="1" lang="en-US" altLang="ja-JP" dirty="0"/>
          </a:p>
          <a:p>
            <a:r>
              <a:rPr kumimoji="1" lang="ja-JP" altLang="en-US" dirty="0"/>
              <a:t>こちらの定義は後程行います</a:t>
            </a:r>
            <a:endParaRPr kumimoji="1" lang="en-US" altLang="ja-JP" dirty="0"/>
          </a:p>
          <a:p>
            <a:endParaRPr kumimoji="1" lang="en-US" altLang="ja-JP" dirty="0"/>
          </a:p>
          <a:p>
            <a:r>
              <a:rPr kumimoji="1" lang="ja-JP" altLang="en-US" dirty="0"/>
              <a:t>具体的には右のような図になります</a:t>
            </a:r>
            <a:endParaRPr kumimoji="1" lang="en-US" altLang="ja-JP" dirty="0"/>
          </a:p>
          <a:p>
            <a:r>
              <a:rPr kumimoji="1" lang="ja-JP" altLang="en-US" dirty="0"/>
              <a:t>どちらの実験も、言語資源を</a:t>
            </a:r>
            <a:r>
              <a:rPr kumimoji="1" lang="en-US" altLang="ja-JP" dirty="0"/>
              <a:t>Web</a:t>
            </a:r>
            <a:r>
              <a:rPr kumimoji="1" lang="ja-JP" altLang="en-US" dirty="0"/>
              <a:t>上から収集し、形態素解析処理を行いました</a:t>
            </a:r>
            <a:endParaRPr kumimoji="1" lang="en-US" altLang="ja-JP" dirty="0"/>
          </a:p>
          <a:p>
            <a:r>
              <a:rPr kumimoji="1" lang="ja-JP" altLang="en-US" dirty="0"/>
              <a:t>そして各言語資源を品詞ごとに分解し、二つの実験を行います</a:t>
            </a:r>
            <a:endParaRPr kumimoji="1" lang="en-US" altLang="ja-JP" dirty="0"/>
          </a:p>
          <a:p>
            <a:r>
              <a:rPr kumimoji="1" lang="ja-JP" altLang="en-US" dirty="0"/>
              <a:t>一つは、機械学習ですカテゴリごとに分別した言語データを一定の割合で訓練データ・学習データに分けます</a:t>
            </a:r>
            <a:endParaRPr kumimoji="1" lang="en-US" altLang="ja-JP" dirty="0"/>
          </a:p>
          <a:p>
            <a:r>
              <a:rPr kumimoji="1" lang="ja-JP" altLang="en-US" dirty="0"/>
              <a:t>その後、学習データを用いて分類器を学習させますそして、収集したデータの一部である、テストデータに対して、このデータはリベラル派・保守派であると判別できるか実験を行いました分割方法はクロスバリデーションを用いています</a:t>
            </a:r>
            <a:endParaRPr kumimoji="1" lang="en-US" altLang="ja-JP" dirty="0"/>
          </a:p>
          <a:p>
            <a:r>
              <a:rPr kumimoji="1" lang="ja-JP" altLang="en-US" dirty="0"/>
              <a:t>この実験で高い精度が出れば、両者の言葉遣いには明確な違いがあるという事が言えます</a:t>
            </a:r>
            <a:endParaRPr kumimoji="1" lang="en-US" altLang="ja-JP" dirty="0"/>
          </a:p>
          <a:p>
            <a:endParaRPr kumimoji="1" lang="en-US" altLang="ja-JP" dirty="0"/>
          </a:p>
          <a:p>
            <a:r>
              <a:rPr kumimoji="1" lang="ja-JP" altLang="en-US" dirty="0"/>
              <a:t>もう一つは単語の出現頻度の比較です</a:t>
            </a:r>
            <a:endParaRPr kumimoji="1" lang="en-US" altLang="ja-JP" dirty="0"/>
          </a:p>
          <a:p>
            <a:r>
              <a:rPr kumimoji="1" lang="ja-JP" altLang="en-US" dirty="0"/>
              <a:t>二つのカテゴリに出現する単語を確認し、出現頻度に偏りがある単語を確認します</a:t>
            </a:r>
            <a:endParaRPr kumimoji="1" lang="en-US" altLang="ja-JP" dirty="0"/>
          </a:p>
          <a:p>
            <a:r>
              <a:rPr kumimoji="1" lang="ja-JP" altLang="en-US" dirty="0"/>
              <a:t>片方のみによく出現する単語はそのカテゴリの特徴的な単語といえます</a:t>
            </a:r>
            <a:endParaRPr kumimoji="1" lang="en-US" altLang="ja-JP" dirty="0"/>
          </a:p>
          <a:p>
            <a:r>
              <a:rPr kumimoji="1" lang="ja-JP" altLang="en-US" dirty="0"/>
              <a:t>したがってこれらの実験の通して、政治思想を通して言葉遣いがどれくらい異なるか、どういった言葉が異なるかを調べていきます</a:t>
            </a:r>
            <a:endParaRPr kumimoji="1" lang="en-US" altLang="ja-JP" dirty="0"/>
          </a:p>
          <a:p>
            <a:r>
              <a:rPr kumimoji="1" lang="ja-JP" altLang="en-US" dirty="0"/>
              <a:t>それでは、具体的な内容に移ります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42C1EC9A-A7C1-4372-B70C-6601D213ECAB}" type="slidenum">
              <a:rPr kumimoji="1" lang="ja-JP" altLang="en-US" smtClean="0"/>
              <a:t>13</a:t>
            </a:fld>
            <a:endParaRPr kumimoji="1" lang="ja-JP" altLang="en-US"/>
          </a:p>
        </p:txBody>
      </p:sp>
    </p:spTree>
    <p:extLst>
      <p:ext uri="{BB962C8B-B14F-4D97-AF65-F5344CB8AC3E}">
        <p14:creationId xmlns:p14="http://schemas.microsoft.com/office/powerpoint/2010/main" val="23676208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BF288E01-03CE-49AF-BA20-F97A9E0F59A3}" type="slidenum">
              <a:rPr kumimoji="1" lang="ja-JP" altLang="en-US" smtClean="0"/>
              <a:t>17</a:t>
            </a:fld>
            <a:endParaRPr kumimoji="1" lang="ja-JP" altLang="en-US"/>
          </a:p>
        </p:txBody>
      </p:sp>
    </p:spTree>
    <p:extLst>
      <p:ext uri="{BB962C8B-B14F-4D97-AF65-F5344CB8AC3E}">
        <p14:creationId xmlns:p14="http://schemas.microsoft.com/office/powerpoint/2010/main" val="30389612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過去</a:t>
            </a:r>
            <a:r>
              <a:rPr kumimoji="1" lang="en-US" altLang="ja-JP" dirty="0"/>
              <a:t>25</a:t>
            </a:r>
            <a:r>
              <a:rPr kumimoji="1" lang="ja-JP" altLang="en-US" dirty="0"/>
              <a:t>年間で計算パワーは</a:t>
            </a:r>
            <a:r>
              <a:rPr kumimoji="1" lang="en-US" altLang="ja-JP" dirty="0"/>
              <a:t>10</a:t>
            </a:r>
            <a:r>
              <a:rPr kumimoji="1" lang="ja-JP" altLang="en-US" dirty="0"/>
              <a:t>万倍に成長した。</a:t>
            </a:r>
            <a:endParaRPr kumimoji="1" lang="en-US" altLang="ja-JP" dirty="0"/>
          </a:p>
          <a:p>
            <a:r>
              <a:rPr kumimoji="1" lang="ja-JP" altLang="en-US" dirty="0"/>
              <a:t>今後の</a:t>
            </a:r>
            <a:r>
              <a:rPr kumimoji="1" lang="en-US" altLang="ja-JP" dirty="0"/>
              <a:t>10</a:t>
            </a:r>
            <a:r>
              <a:rPr kumimoji="1" lang="ja-JP" altLang="en-US" dirty="0"/>
              <a:t>万倍に成長したとき、テキストだけでは計算資源が余る→動画やシミュレーションなどマルチモーダルに進化する？</a:t>
            </a:r>
            <a:endParaRPr kumimoji="1" lang="en-US" altLang="ja-JP" dirty="0"/>
          </a:p>
          <a:p>
            <a:endParaRPr kumimoji="1" lang="en-US" altLang="ja-JP" dirty="0"/>
          </a:p>
          <a:p>
            <a:r>
              <a:rPr kumimoji="1" lang="ja-JP" altLang="en-US" dirty="0"/>
              <a:t>人間の自然な発話に対応させる等の困難に解決</a:t>
            </a:r>
            <a:endParaRPr kumimoji="1" lang="en-US" altLang="ja-JP" dirty="0"/>
          </a:p>
          <a:p>
            <a:r>
              <a:rPr kumimoji="1" lang="ja-JP" altLang="en-US" dirty="0"/>
              <a:t>（身振り手振りや、言わなくてもわかる？等、非言語のコミュニケーションを取り入れる）</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BF288E01-03CE-49AF-BA20-F97A9E0F59A3}" type="slidenum">
              <a:rPr kumimoji="1" lang="ja-JP" altLang="en-US" smtClean="0"/>
              <a:t>18</a:t>
            </a:fld>
            <a:endParaRPr kumimoji="1" lang="ja-JP" altLang="en-US"/>
          </a:p>
        </p:txBody>
      </p:sp>
    </p:spTree>
    <p:extLst>
      <p:ext uri="{BB962C8B-B14F-4D97-AF65-F5344CB8AC3E}">
        <p14:creationId xmlns:p14="http://schemas.microsoft.com/office/powerpoint/2010/main" val="2261963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自分では考えられなかったジャンルの研究を知れた</a:t>
            </a:r>
            <a:endParaRPr lang="en-US" altLang="ja-JP" dirty="0"/>
          </a:p>
          <a:p>
            <a:r>
              <a:rPr kumimoji="1" lang="ja-JP" altLang="en-US" dirty="0"/>
              <a:t>複雑な課題→評価指標の作成</a:t>
            </a:r>
            <a:endParaRPr kumimoji="1" lang="en-US" altLang="ja-JP" dirty="0"/>
          </a:p>
          <a:p>
            <a:r>
              <a:rPr kumimoji="1" lang="ja-JP" altLang="en-US" dirty="0"/>
              <a:t>より</a:t>
            </a:r>
            <a:r>
              <a:rPr kumimoji="1" lang="en-US" altLang="ja-JP" dirty="0"/>
              <a:t>NMT</a:t>
            </a:r>
            <a:r>
              <a:rPr kumimoji="1" lang="ja-JP" altLang="en-US" dirty="0"/>
              <a:t>がしやすい状態での分割の生成→</a:t>
            </a:r>
            <a:r>
              <a:rPr kumimoji="1" lang="en-US" altLang="ja-JP" dirty="0"/>
              <a:t>Sentence</a:t>
            </a:r>
            <a:endParaRPr kumimoji="1" lang="ja-JP" altLang="en-US" dirty="0"/>
          </a:p>
        </p:txBody>
      </p:sp>
      <p:sp>
        <p:nvSpPr>
          <p:cNvPr id="4" name="スライド番号プレースホルダー 3"/>
          <p:cNvSpPr>
            <a:spLocks noGrp="1"/>
          </p:cNvSpPr>
          <p:nvPr>
            <p:ph type="sldNum" sz="quarter" idx="5"/>
          </p:nvPr>
        </p:nvSpPr>
        <p:spPr/>
        <p:txBody>
          <a:bodyPr/>
          <a:lstStyle/>
          <a:p>
            <a:fld id="{BF288E01-03CE-49AF-BA20-F97A9E0F59A3}" type="slidenum">
              <a:rPr kumimoji="1" lang="ja-JP" altLang="en-US" smtClean="0"/>
              <a:t>21</a:t>
            </a:fld>
            <a:endParaRPr kumimoji="1" lang="ja-JP" altLang="en-US"/>
          </a:p>
        </p:txBody>
      </p:sp>
    </p:spTree>
    <p:extLst>
      <p:ext uri="{BB962C8B-B14F-4D97-AF65-F5344CB8AC3E}">
        <p14:creationId xmlns:p14="http://schemas.microsoft.com/office/powerpoint/2010/main" val="17571694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buNone/>
            </a:pPr>
            <a:r>
              <a:rPr lang="ja-JP" altLang="en-US" dirty="0"/>
              <a:t>画像付きツイートを検索→画像</a:t>
            </a:r>
            <a:r>
              <a:rPr lang="en-US" altLang="ja-JP" dirty="0"/>
              <a:t>A</a:t>
            </a:r>
            <a:r>
              <a:rPr lang="ja-JP" altLang="en-US" dirty="0"/>
              <a:t>群を取得。</a:t>
            </a:r>
            <a:endParaRPr lang="en-US" altLang="ja-JP" dirty="0"/>
          </a:p>
          <a:p>
            <a:pPr marL="0" indent="0">
              <a:buNone/>
            </a:pPr>
            <a:r>
              <a:rPr lang="ja-JP" altLang="en-US" dirty="0"/>
              <a:t>画像認識ツール（</a:t>
            </a:r>
            <a:r>
              <a:rPr lang="en-US" altLang="ja-JP" dirty="0"/>
              <a:t>WVR)</a:t>
            </a:r>
            <a:r>
              <a:rPr lang="ja-JP" altLang="en-US" dirty="0"/>
              <a:t>でラベル</a:t>
            </a:r>
            <a:r>
              <a:rPr lang="en-US" altLang="ja-JP" dirty="0"/>
              <a:t>A</a:t>
            </a:r>
            <a:r>
              <a:rPr lang="ja-JP" altLang="en-US" dirty="0"/>
              <a:t>付与→</a:t>
            </a:r>
            <a:endParaRPr lang="en-US" altLang="ja-JP" dirty="0"/>
          </a:p>
          <a:p>
            <a:pPr marL="0" indent="0">
              <a:buNone/>
            </a:pPr>
            <a:r>
              <a:rPr lang="ja-JP" altLang="en-US" dirty="0"/>
              <a:t>ラベル</a:t>
            </a:r>
            <a:r>
              <a:rPr lang="en-US" altLang="ja-JP" dirty="0"/>
              <a:t>A</a:t>
            </a:r>
            <a:r>
              <a:rPr lang="ja-JP" altLang="en-US" dirty="0"/>
              <a:t>で画像検索で画像</a:t>
            </a:r>
            <a:r>
              <a:rPr lang="en-US" altLang="ja-JP" dirty="0"/>
              <a:t>B</a:t>
            </a:r>
            <a:r>
              <a:rPr lang="ja-JP" altLang="en-US" dirty="0"/>
              <a:t>群取得→</a:t>
            </a:r>
            <a:endParaRPr lang="en-US" altLang="ja-JP" dirty="0"/>
          </a:p>
          <a:p>
            <a:pPr marL="0" indent="0">
              <a:buNone/>
            </a:pPr>
            <a:r>
              <a:rPr lang="en-US" altLang="ja-JP" dirty="0"/>
              <a:t>WVR</a:t>
            </a:r>
            <a:r>
              <a:rPr lang="ja-JP" altLang="en-US" dirty="0"/>
              <a:t>で画像</a:t>
            </a:r>
            <a:r>
              <a:rPr lang="en-US" altLang="ja-JP" dirty="0"/>
              <a:t>B</a:t>
            </a:r>
            <a:r>
              <a:rPr lang="ja-JP" altLang="en-US" dirty="0"/>
              <a:t>群からラベル</a:t>
            </a:r>
            <a:r>
              <a:rPr lang="en-US" altLang="ja-JP" dirty="0"/>
              <a:t>B</a:t>
            </a:r>
            <a:r>
              <a:rPr lang="ja-JP" altLang="en-US" dirty="0"/>
              <a:t>付与</a:t>
            </a:r>
            <a:endParaRPr lang="en-US" altLang="ja-JP" dirty="0"/>
          </a:p>
          <a:p>
            <a:pPr marL="0" indent="0">
              <a:buNone/>
            </a:pPr>
            <a:r>
              <a:rPr lang="en-US" altLang="ja-JP" dirty="0"/>
              <a:t>A=B</a:t>
            </a:r>
            <a:r>
              <a:rPr lang="ja-JP" altLang="en-US" dirty="0"/>
              <a:t>なら名称として獲得</a:t>
            </a:r>
            <a:endParaRPr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BF288E01-03CE-49AF-BA20-F97A9E0F59A3}" type="slidenum">
              <a:rPr kumimoji="1" lang="ja-JP" altLang="en-US" smtClean="0"/>
              <a:t>23</a:t>
            </a:fld>
            <a:endParaRPr kumimoji="1" lang="ja-JP" altLang="en-US"/>
          </a:p>
        </p:txBody>
      </p:sp>
    </p:spTree>
    <p:extLst>
      <p:ext uri="{BB962C8B-B14F-4D97-AF65-F5344CB8AC3E}">
        <p14:creationId xmlns:p14="http://schemas.microsoft.com/office/powerpoint/2010/main" val="18563009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BF288E01-03CE-49AF-BA20-F97A9E0F59A3}" type="slidenum">
              <a:rPr kumimoji="1" lang="ja-JP" altLang="en-US" smtClean="0"/>
              <a:t>24</a:t>
            </a:fld>
            <a:endParaRPr kumimoji="1" lang="ja-JP" altLang="en-US"/>
          </a:p>
        </p:txBody>
      </p:sp>
    </p:spTree>
    <p:extLst>
      <p:ext uri="{BB962C8B-B14F-4D97-AF65-F5344CB8AC3E}">
        <p14:creationId xmlns:p14="http://schemas.microsoft.com/office/powerpoint/2010/main" val="1479458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昨年イエール大学</a:t>
            </a:r>
            <a:r>
              <a:rPr kumimoji="1" lang="en-US" altLang="ja-JP" dirty="0"/>
              <a:t>/2</a:t>
            </a:r>
            <a:r>
              <a:rPr kumimoji="1" lang="ja-JP" altLang="en-US" dirty="0"/>
              <a:t>種類の実験</a:t>
            </a:r>
            <a:r>
              <a:rPr kumimoji="1" lang="en-US" altLang="ja-JP" dirty="0"/>
              <a:t>/25</a:t>
            </a:r>
            <a:r>
              <a:rPr kumimoji="1" lang="ja-JP" altLang="en-US" dirty="0"/>
              <a:t>年間の大統領選候補者演説</a:t>
            </a:r>
            <a:endParaRPr kumimoji="1" lang="en-US" altLang="ja-JP" dirty="0"/>
          </a:p>
          <a:p>
            <a:r>
              <a:rPr kumimoji="1" lang="ja-JP" altLang="en-US" dirty="0"/>
              <a:t>リベラル自認・保守自認</a:t>
            </a:r>
            <a:r>
              <a:rPr kumimoji="1" lang="en-US" altLang="ja-JP" dirty="0"/>
              <a:t>/</a:t>
            </a:r>
            <a:r>
              <a:rPr kumimoji="1" lang="ja-JP" altLang="en-US" dirty="0"/>
              <a:t>メールの文面</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r>
              <a:rPr kumimoji="1" lang="ja-JP" altLang="en-US" dirty="0"/>
              <a:t>昨年</a:t>
            </a:r>
            <a:r>
              <a:rPr kumimoji="1" lang="en-US" altLang="ja-JP" dirty="0"/>
              <a:t>12</a:t>
            </a:r>
            <a:r>
              <a:rPr kumimoji="1" lang="ja-JP" altLang="en-US" dirty="0"/>
              <a:t>月、アメリカのイエール大学にて「政治思想による言葉遣いの違い」に関する研究結果が発表されました</a:t>
            </a:r>
            <a:endParaRPr kumimoji="1" lang="en-US" altLang="ja-JP" dirty="0"/>
          </a:p>
          <a:p>
            <a:r>
              <a:rPr kumimoji="1" lang="ja-JP" altLang="en-US" dirty="0"/>
              <a:t>こちらの研究では、政治家・一般被験者を対象に</a:t>
            </a:r>
            <a:r>
              <a:rPr kumimoji="1" lang="en-US" altLang="ja-JP" dirty="0"/>
              <a:t>2</a:t>
            </a:r>
            <a:r>
              <a:rPr kumimoji="1" lang="ja-JP" altLang="en-US" dirty="0"/>
              <a:t>種類の実験が行われました</a:t>
            </a:r>
            <a:endParaRPr kumimoji="1" lang="en-US" altLang="ja-JP" dirty="0"/>
          </a:p>
          <a:p>
            <a:endParaRPr kumimoji="1" lang="en-US" altLang="ja-JP" dirty="0"/>
          </a:p>
          <a:p>
            <a:r>
              <a:rPr kumimoji="1" lang="ja-JP" altLang="en-US" dirty="0"/>
              <a:t>一つ目は過去</a:t>
            </a:r>
            <a:r>
              <a:rPr kumimoji="1" lang="en-US" altLang="ja-JP" dirty="0"/>
              <a:t>25</a:t>
            </a:r>
            <a:r>
              <a:rPr kumimoji="1" lang="ja-JP" altLang="en-US" dirty="0"/>
              <a:t>年間の</a:t>
            </a:r>
            <a:r>
              <a:rPr kumimoji="1" lang="en-US" altLang="ja-JP" dirty="0"/>
              <a:t>74</a:t>
            </a:r>
            <a:r>
              <a:rPr kumimoji="1" lang="ja-JP" altLang="en-US" dirty="0"/>
              <a:t>回の大統領選挙の候補者演説について調べたものでした結果として、民主党候補者のみ、聴衆に黒人が多くいる場合は、白人が多くいる場合に比べて、わざと平易な言葉を用いて、共感を得ようとするという事がわかりました</a:t>
            </a:r>
            <a:endParaRPr kumimoji="1" lang="en-US" altLang="ja-JP" dirty="0"/>
          </a:p>
          <a:p>
            <a:endParaRPr kumimoji="1" lang="en-US" altLang="ja-JP" dirty="0"/>
          </a:p>
          <a:p>
            <a:r>
              <a:rPr kumimoji="1" lang="ja-JP" altLang="en-US" dirty="0"/>
              <a:t>二つ目はリベラル派を自認する被験者、保守派を自認する被験者にそれぞれ黒人あてと白人あてにメールの文面を作らせるという実験です</a:t>
            </a:r>
            <a:endParaRPr kumimoji="1" lang="en-US" altLang="ja-JP" dirty="0"/>
          </a:p>
          <a:p>
            <a:r>
              <a:rPr kumimoji="1" lang="ja-JP" altLang="en-US" dirty="0"/>
              <a:t>こちらもやはり、リベラル派と自認する被験者は黒人あてのメールの文面には平易で温かみのある言葉を多用する傾向が</a:t>
            </a:r>
            <a:r>
              <a:rPr kumimoji="1" lang="ja-JP" altLang="en-US" dirty="0" err="1"/>
              <a:t>ありいました</a:t>
            </a:r>
            <a:endParaRPr kumimoji="1" lang="en-US" altLang="ja-JP" dirty="0"/>
          </a:p>
          <a:p>
            <a:endParaRPr kumimoji="1" lang="en-US" altLang="ja-JP" dirty="0"/>
          </a:p>
          <a:p>
            <a:r>
              <a:rPr kumimoji="1" lang="ja-JP" altLang="en-US" dirty="0"/>
              <a:t>普段差別反対を主張しているリベラル派からこのような結果が生まれることに意外性がありました</a:t>
            </a:r>
            <a:endParaRPr kumimoji="1" lang="en-US" altLang="ja-JP" dirty="0"/>
          </a:p>
          <a:p>
            <a:endParaRPr kumimoji="1" lang="en-US" altLang="ja-JP" dirty="0"/>
          </a:p>
          <a:p>
            <a:r>
              <a:rPr kumimoji="1" lang="ja-JP" altLang="en-US" dirty="0"/>
              <a:t>この研究から、政治思想は政治に関する事柄だけでなく、その人の言葉遣いや普段の思想など様々な分野に現れるのではないかと考えられます</a:t>
            </a:r>
            <a:endParaRPr kumimoji="1" lang="en-US" altLang="ja-JP" dirty="0"/>
          </a:p>
        </p:txBody>
      </p:sp>
      <p:sp>
        <p:nvSpPr>
          <p:cNvPr id="4" name="スライド番号プレースホルダー 3"/>
          <p:cNvSpPr>
            <a:spLocks noGrp="1"/>
          </p:cNvSpPr>
          <p:nvPr>
            <p:ph type="sldNum" sz="quarter" idx="5"/>
          </p:nvPr>
        </p:nvSpPr>
        <p:spPr/>
        <p:txBody>
          <a:bodyPr/>
          <a:lstStyle/>
          <a:p>
            <a:fld id="{42C1EC9A-A7C1-4372-B70C-6601D213ECAB}" type="slidenum">
              <a:rPr kumimoji="1" lang="ja-JP" altLang="en-US" smtClean="0"/>
              <a:t>4</a:t>
            </a:fld>
            <a:endParaRPr kumimoji="1" lang="ja-JP" altLang="en-US"/>
          </a:p>
        </p:txBody>
      </p:sp>
    </p:spTree>
    <p:extLst>
      <p:ext uri="{BB962C8B-B14F-4D97-AF65-F5344CB8AC3E}">
        <p14:creationId xmlns:p14="http://schemas.microsoft.com/office/powerpoint/2010/main" val="40964301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先行研究に倣う</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r>
              <a:rPr kumimoji="1" lang="ja-JP" altLang="en-US" dirty="0"/>
              <a:t>そこで、本研究ではこのイエール大学の専攻研究にならい、日本でも同様の</a:t>
            </a:r>
            <a:endParaRPr kumimoji="1" lang="en-US" altLang="ja-JP" dirty="0"/>
          </a:p>
          <a:p>
            <a:r>
              <a:rPr kumimoji="1" lang="ja-JP" altLang="en-US" dirty="0"/>
              <a:t>「政治思想による言葉遣いの違い」が生まれるのか検証するべく、専攻研究にならい二種類の実験を行いました</a:t>
            </a:r>
            <a:endParaRPr kumimoji="1" lang="en-US" altLang="ja-JP" dirty="0"/>
          </a:p>
          <a:p>
            <a:endParaRPr kumimoji="1" lang="en-US" altLang="ja-JP" dirty="0"/>
          </a:p>
          <a:p>
            <a:r>
              <a:rPr kumimoji="1" lang="ja-JP" altLang="en-US" dirty="0"/>
              <a:t>まず政治家については、衆議院予算委員会の民主党系・自民党系議員の答弁データを比較しました</a:t>
            </a:r>
            <a:endParaRPr kumimoji="1" lang="en-US" altLang="ja-JP" dirty="0"/>
          </a:p>
          <a:p>
            <a:r>
              <a:rPr kumimoji="1" lang="ja-JP" altLang="en-US" dirty="0"/>
              <a:t>さらに、一般人については</a:t>
            </a:r>
            <a:r>
              <a:rPr kumimoji="1" lang="en-US" altLang="ja-JP" dirty="0"/>
              <a:t>Amazon.jp</a:t>
            </a:r>
            <a:r>
              <a:rPr kumimoji="1" lang="ja-JP" altLang="en-US" dirty="0"/>
              <a:t>の保守派・リベラル派レビュアーのレビュー文を比較を行いました</a:t>
            </a:r>
            <a:endParaRPr kumimoji="1" lang="en-US" altLang="ja-JP" dirty="0"/>
          </a:p>
          <a:p>
            <a:r>
              <a:rPr kumimoji="1" lang="ja-JP" altLang="en-US" dirty="0"/>
              <a:t>こちらの定義は後程行います</a:t>
            </a:r>
            <a:endParaRPr kumimoji="1" lang="en-US" altLang="ja-JP" dirty="0"/>
          </a:p>
          <a:p>
            <a:endParaRPr kumimoji="1" lang="en-US" altLang="ja-JP" dirty="0"/>
          </a:p>
          <a:p>
            <a:r>
              <a:rPr kumimoji="1" lang="ja-JP" altLang="en-US" dirty="0"/>
              <a:t>具体的には右のような図になります</a:t>
            </a:r>
            <a:endParaRPr kumimoji="1" lang="en-US" altLang="ja-JP" dirty="0"/>
          </a:p>
          <a:p>
            <a:r>
              <a:rPr kumimoji="1" lang="ja-JP" altLang="en-US" dirty="0"/>
              <a:t>どちらの実験も、言語資源を</a:t>
            </a:r>
            <a:r>
              <a:rPr kumimoji="1" lang="en-US" altLang="ja-JP" dirty="0"/>
              <a:t>Web</a:t>
            </a:r>
            <a:r>
              <a:rPr kumimoji="1" lang="ja-JP" altLang="en-US" dirty="0"/>
              <a:t>上から収集し、形態素解析処理を行いました</a:t>
            </a:r>
            <a:endParaRPr kumimoji="1" lang="en-US" altLang="ja-JP" dirty="0"/>
          </a:p>
          <a:p>
            <a:r>
              <a:rPr kumimoji="1" lang="ja-JP" altLang="en-US" dirty="0"/>
              <a:t>そして各言語資源を品詞ごとに分解し、二つの実験を行います</a:t>
            </a:r>
            <a:endParaRPr kumimoji="1" lang="en-US" altLang="ja-JP" dirty="0"/>
          </a:p>
          <a:p>
            <a:r>
              <a:rPr kumimoji="1" lang="ja-JP" altLang="en-US" dirty="0"/>
              <a:t>一つは、機械学習ですカテゴリごとに分別した言語データを一定の割合で訓練データ・学習データに分けます</a:t>
            </a:r>
            <a:endParaRPr kumimoji="1" lang="en-US" altLang="ja-JP" dirty="0"/>
          </a:p>
          <a:p>
            <a:r>
              <a:rPr kumimoji="1" lang="ja-JP" altLang="en-US" dirty="0"/>
              <a:t>その後、学習データを用いて分類器を学習させますそして、収集したデータの一部である、テストデータに対して、このデータはリベラル派・保守派であると判別できるか実験を行いました分割方法はクロスバリデーションを用いています</a:t>
            </a:r>
            <a:endParaRPr kumimoji="1" lang="en-US" altLang="ja-JP" dirty="0"/>
          </a:p>
          <a:p>
            <a:r>
              <a:rPr kumimoji="1" lang="ja-JP" altLang="en-US" dirty="0"/>
              <a:t>この実験で高い精度が出れば、両者の言葉遣いには明確な違いがあるという事が言えます</a:t>
            </a:r>
            <a:endParaRPr kumimoji="1" lang="en-US" altLang="ja-JP" dirty="0"/>
          </a:p>
          <a:p>
            <a:endParaRPr kumimoji="1" lang="en-US" altLang="ja-JP" dirty="0"/>
          </a:p>
          <a:p>
            <a:r>
              <a:rPr kumimoji="1" lang="ja-JP" altLang="en-US" dirty="0"/>
              <a:t>もう一つは単語の出現頻度の比較です</a:t>
            </a:r>
            <a:endParaRPr kumimoji="1" lang="en-US" altLang="ja-JP" dirty="0"/>
          </a:p>
          <a:p>
            <a:r>
              <a:rPr kumimoji="1" lang="ja-JP" altLang="en-US" dirty="0"/>
              <a:t>二つのカテゴリに出現する単語を確認し、出現頻度に偏りがある単語を確認します</a:t>
            </a:r>
            <a:endParaRPr kumimoji="1" lang="en-US" altLang="ja-JP" dirty="0"/>
          </a:p>
          <a:p>
            <a:r>
              <a:rPr kumimoji="1" lang="ja-JP" altLang="en-US" dirty="0"/>
              <a:t>片方のみによく出現する単語はそのカテゴリの特徴的な単語といえます</a:t>
            </a:r>
            <a:endParaRPr kumimoji="1" lang="en-US" altLang="ja-JP" dirty="0"/>
          </a:p>
          <a:p>
            <a:r>
              <a:rPr kumimoji="1" lang="ja-JP" altLang="en-US" dirty="0"/>
              <a:t>したがってこれらの実験の通して、政治思想を通して言葉遣いがどれくらい異なるか、どういった言葉が異なるかを調べていきます</a:t>
            </a:r>
            <a:endParaRPr kumimoji="1" lang="en-US" altLang="ja-JP" dirty="0"/>
          </a:p>
          <a:p>
            <a:r>
              <a:rPr kumimoji="1" lang="ja-JP" altLang="en-US" dirty="0"/>
              <a:t>それでは、具体的な内容に移ります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42C1EC9A-A7C1-4372-B70C-6601D213ECAB}" type="slidenum">
              <a:rPr kumimoji="1" lang="ja-JP" altLang="en-US" smtClean="0"/>
              <a:t>5</a:t>
            </a:fld>
            <a:endParaRPr kumimoji="1" lang="ja-JP" altLang="en-US"/>
          </a:p>
        </p:txBody>
      </p:sp>
    </p:spTree>
    <p:extLst>
      <p:ext uri="{BB962C8B-B14F-4D97-AF65-F5344CB8AC3E}">
        <p14:creationId xmlns:p14="http://schemas.microsoft.com/office/powerpoint/2010/main" val="22569954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次に、言語資源の分析手法について</a:t>
            </a:r>
            <a:endParaRPr kumimoji="1" lang="en-US" altLang="ja-JP" dirty="0"/>
          </a:p>
          <a:p>
            <a:r>
              <a:rPr kumimoji="1" lang="ja-JP" altLang="en-US" dirty="0"/>
              <a:t>先ほど説明した一般人・政治家に対する検証にはこちらの分析手法を用いました。</a:t>
            </a:r>
            <a:endParaRPr kumimoji="1" lang="en-US" altLang="ja-JP" dirty="0"/>
          </a:p>
          <a:p>
            <a:r>
              <a:rPr kumimoji="1" lang="ja-JP" altLang="en-US" dirty="0"/>
              <a:t>まず</a:t>
            </a:r>
            <a:r>
              <a:rPr kumimoji="1" lang="en-US" altLang="ja-JP" dirty="0"/>
              <a:t>Web</a:t>
            </a:r>
            <a:r>
              <a:rPr kumimoji="1" lang="ja-JP" altLang="en-US" dirty="0"/>
              <a:t>上から言語資源を収集</a:t>
            </a:r>
            <a:r>
              <a:rPr kumimoji="1" lang="en-US" altLang="ja-JP" dirty="0"/>
              <a:t>/</a:t>
            </a:r>
            <a:r>
              <a:rPr kumimoji="1" lang="ja-JP" altLang="en-US" dirty="0"/>
              <a:t>形態素解析</a:t>
            </a:r>
            <a:r>
              <a:rPr kumimoji="1" lang="en-US" altLang="ja-JP"/>
              <a:t>/</a:t>
            </a:r>
            <a:r>
              <a:rPr kumimoji="1" lang="ja-JP" altLang="en-US"/>
              <a:t>一定の割合</a:t>
            </a:r>
            <a:endParaRPr kumimoji="1" lang="en-US" altLang="ja-JP" dirty="0"/>
          </a:p>
          <a:p>
            <a:r>
              <a:rPr kumimoji="1" lang="ja-JP" altLang="en-US" dirty="0"/>
              <a:t>機械学習高い精度でれば→分類の手掛かりとなる言葉遣いの</a:t>
            </a:r>
            <a:r>
              <a:rPr kumimoji="1" lang="ja-JP" altLang="en-US" dirty="0" err="1"/>
              <a:t>特徴があ</a:t>
            </a:r>
            <a:endParaRPr kumimoji="1" lang="en-US" altLang="ja-JP" dirty="0"/>
          </a:p>
          <a:p>
            <a:r>
              <a:rPr kumimoji="1" lang="ja-JP" altLang="en-US" dirty="0"/>
              <a:t>片方のカテゴリに出現頻度が偏っている単語はそのカテゴリの特徴語としてみなせるので、</a:t>
            </a:r>
            <a:endParaRPr kumimoji="1" lang="en-US" altLang="ja-JP" dirty="0"/>
          </a:p>
          <a:p>
            <a:r>
              <a:rPr kumimoji="1" lang="ja-JP" altLang="en-US" dirty="0"/>
              <a:t>それらを抽出する</a:t>
            </a:r>
          </a:p>
        </p:txBody>
      </p:sp>
      <p:sp>
        <p:nvSpPr>
          <p:cNvPr id="4" name="スライド番号プレースホルダー 3"/>
          <p:cNvSpPr>
            <a:spLocks noGrp="1"/>
          </p:cNvSpPr>
          <p:nvPr>
            <p:ph type="sldNum" sz="quarter" idx="5"/>
          </p:nvPr>
        </p:nvSpPr>
        <p:spPr/>
        <p:txBody>
          <a:bodyPr/>
          <a:lstStyle/>
          <a:p>
            <a:fld id="{42C1EC9A-A7C1-4372-B70C-6601D213ECAB}" type="slidenum">
              <a:rPr kumimoji="1" lang="ja-JP" altLang="en-US" smtClean="0"/>
              <a:t>6</a:t>
            </a:fld>
            <a:endParaRPr kumimoji="1" lang="ja-JP" altLang="en-US"/>
          </a:p>
        </p:txBody>
      </p:sp>
    </p:spTree>
    <p:extLst>
      <p:ext uri="{BB962C8B-B14F-4D97-AF65-F5344CB8AC3E}">
        <p14:creationId xmlns:p14="http://schemas.microsoft.com/office/powerpoint/2010/main" val="28877273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予算委員会を選んだ理由→最も多くの政治テーマについて討論されているため</a:t>
            </a:r>
            <a:endParaRPr kumimoji="1" lang="en-US" altLang="ja-JP" dirty="0"/>
          </a:p>
          <a:p>
            <a:r>
              <a:rPr kumimoji="1" lang="ja-JP" altLang="en-US" dirty="0"/>
              <a:t>末尾表現➡政治テーマに依って左右されない普遍的な特徴を得るため</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r>
              <a:rPr kumimoji="1" lang="ja-JP" altLang="en-US" dirty="0"/>
              <a:t>は政治家を対象にした実験ですこちらの実験では、</a:t>
            </a:r>
            <a:endParaRPr kumimoji="1" lang="en-US" altLang="ja-JP" dirty="0"/>
          </a:p>
          <a:p>
            <a:r>
              <a:rPr kumimoji="1" lang="ja-JP" altLang="en-US" dirty="0"/>
              <a:t>国会の答弁の中でも最も多くの話題を含む衆議院予算委員会の野党の答弁データの末尾表現を比較しました</a:t>
            </a:r>
            <a:endParaRPr kumimoji="1" lang="en-US" altLang="ja-JP" dirty="0"/>
          </a:p>
          <a:p>
            <a:r>
              <a:rPr kumimoji="1" lang="ja-JP" altLang="en-US" dirty="0"/>
              <a:t>末尾表現に着目したのは、言葉遣いとして無意識の違いが出やすいと仮定したからです</a:t>
            </a:r>
            <a:endParaRPr kumimoji="1" lang="en-US" altLang="ja-JP" dirty="0"/>
          </a:p>
          <a:p>
            <a:r>
              <a:rPr kumimoji="1" lang="ja-JP" altLang="en-US" dirty="0"/>
              <a:t>比べるのは、民主党を筆頭にした民主党系野党と、自民党系野党です</a:t>
            </a:r>
            <a:endParaRPr kumimoji="1" lang="en-US" altLang="ja-JP" dirty="0"/>
          </a:p>
          <a:p>
            <a:endParaRPr kumimoji="1" lang="en-US" altLang="ja-JP" dirty="0"/>
          </a:p>
          <a:p>
            <a:r>
              <a:rPr kumimoji="1" lang="ja-JP" altLang="en-US" dirty="0"/>
              <a:t>右側が結果になります</a:t>
            </a:r>
            <a:endParaRPr kumimoji="1" lang="en-US" altLang="ja-JP" dirty="0"/>
          </a:p>
          <a:p>
            <a:r>
              <a:rPr kumimoji="1" lang="ja-JP" altLang="en-US" dirty="0"/>
              <a:t>まず使用頻度が異なる末尾表現をご覧ください</a:t>
            </a:r>
            <a:endParaRPr kumimoji="1" lang="en-US" altLang="ja-JP" dirty="0"/>
          </a:p>
          <a:p>
            <a:r>
              <a:rPr kumimoji="1" lang="ja-JP" altLang="en-US" dirty="0"/>
              <a:t>民主党系野党には、「～ですね」という発言が多く、</a:t>
            </a:r>
            <a:endParaRPr kumimoji="1" lang="en-US" altLang="ja-JP" dirty="0"/>
          </a:p>
          <a:p>
            <a:r>
              <a:rPr kumimoji="1" lang="ja-JP" altLang="en-US" dirty="0"/>
              <a:t>自民党系野党には「ます」「ました」という発言が多いです</a:t>
            </a:r>
            <a:endParaRPr kumimoji="1" lang="en-US" altLang="ja-JP" dirty="0"/>
          </a:p>
          <a:p>
            <a:endParaRPr kumimoji="1" lang="en-US" altLang="ja-JP" dirty="0"/>
          </a:p>
          <a:p>
            <a:r>
              <a:rPr kumimoji="1" lang="ja-JP" altLang="en-US" dirty="0"/>
              <a:t>更にナイーブベイズ法による機械学習では</a:t>
            </a:r>
            <a:r>
              <a:rPr kumimoji="1" lang="en-US" altLang="ja-JP" dirty="0"/>
              <a:t>71.4</a:t>
            </a:r>
            <a:r>
              <a:rPr kumimoji="1" lang="ja-JP" altLang="en-US" dirty="0"/>
              <a:t>％でした</a:t>
            </a:r>
            <a:endParaRPr kumimoji="1" lang="en-US" altLang="ja-JP" dirty="0"/>
          </a:p>
          <a:p>
            <a:r>
              <a:rPr kumimoji="1" lang="ja-JP" altLang="en-US" dirty="0"/>
              <a:t>末尾表現のみを素性に用いた機械学習である程度精度が出たため、両者の言葉遣いに一定の違いがあるといえます</a:t>
            </a:r>
            <a:endParaRPr kumimoji="1" lang="en-US" altLang="ja-JP" dirty="0"/>
          </a:p>
        </p:txBody>
      </p:sp>
      <p:sp>
        <p:nvSpPr>
          <p:cNvPr id="4" name="スライド番号プレースホルダー 3"/>
          <p:cNvSpPr>
            <a:spLocks noGrp="1"/>
          </p:cNvSpPr>
          <p:nvPr>
            <p:ph type="sldNum" sz="quarter" idx="5"/>
          </p:nvPr>
        </p:nvSpPr>
        <p:spPr/>
        <p:txBody>
          <a:bodyPr/>
          <a:lstStyle/>
          <a:p>
            <a:fld id="{42C1EC9A-A7C1-4372-B70C-6601D213ECAB}" type="slidenum">
              <a:rPr kumimoji="1" lang="ja-JP" altLang="en-US" smtClean="0"/>
              <a:t>7</a:t>
            </a:fld>
            <a:endParaRPr kumimoji="1" lang="ja-JP" altLang="en-US"/>
          </a:p>
        </p:txBody>
      </p:sp>
    </p:spTree>
    <p:extLst>
      <p:ext uri="{BB962C8B-B14F-4D97-AF65-F5344CB8AC3E}">
        <p14:creationId xmlns:p14="http://schemas.microsoft.com/office/powerpoint/2010/main" val="2831917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両カテゴリ、判別のもととなる、</a:t>
            </a:r>
            <a:endParaRPr kumimoji="1" lang="en-US" altLang="ja-JP" dirty="0"/>
          </a:p>
          <a:p>
            <a:r>
              <a:rPr kumimoji="1" lang="ja-JP" altLang="en-US" dirty="0"/>
              <a:t>言葉遣いの特徴があることがわかる</a:t>
            </a:r>
          </a:p>
        </p:txBody>
      </p:sp>
      <p:sp>
        <p:nvSpPr>
          <p:cNvPr id="4" name="スライド番号プレースホルダー 3"/>
          <p:cNvSpPr>
            <a:spLocks noGrp="1"/>
          </p:cNvSpPr>
          <p:nvPr>
            <p:ph type="sldNum" sz="quarter" idx="5"/>
          </p:nvPr>
        </p:nvSpPr>
        <p:spPr/>
        <p:txBody>
          <a:bodyPr/>
          <a:lstStyle/>
          <a:p>
            <a:fld id="{42C1EC9A-A7C1-4372-B70C-6601D213ECAB}" type="slidenum">
              <a:rPr kumimoji="1" lang="ja-JP" altLang="en-US" smtClean="0"/>
              <a:t>8</a:t>
            </a:fld>
            <a:endParaRPr kumimoji="1" lang="ja-JP" altLang="en-US"/>
          </a:p>
        </p:txBody>
      </p:sp>
    </p:spTree>
    <p:extLst>
      <p:ext uri="{BB962C8B-B14F-4D97-AF65-F5344CB8AC3E}">
        <p14:creationId xmlns:p14="http://schemas.microsoft.com/office/powerpoint/2010/main" val="28491265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水色が民主党系野党が多く使用している単語</a:t>
            </a:r>
            <a:endParaRPr kumimoji="1" lang="en-US" altLang="ja-JP" dirty="0"/>
          </a:p>
          <a:p>
            <a:r>
              <a:rPr kumimoji="1" lang="ja-JP" altLang="en-US" dirty="0"/>
              <a:t>緑色が自民党系野党が多く使用している単語</a:t>
            </a:r>
            <a:endParaRPr kumimoji="1" lang="en-US" altLang="ja-JP" dirty="0"/>
          </a:p>
          <a:p>
            <a:r>
              <a:rPr kumimoji="1" lang="ja-JP" altLang="en-US" dirty="0"/>
              <a:t>民主党系野党は野党経験が長く、政権を追及する質問の仕方になれている</a:t>
            </a:r>
          </a:p>
        </p:txBody>
      </p:sp>
      <p:sp>
        <p:nvSpPr>
          <p:cNvPr id="4" name="スライド番号プレースホルダー 3"/>
          <p:cNvSpPr>
            <a:spLocks noGrp="1"/>
          </p:cNvSpPr>
          <p:nvPr>
            <p:ph type="sldNum" sz="quarter" idx="5"/>
          </p:nvPr>
        </p:nvSpPr>
        <p:spPr/>
        <p:txBody>
          <a:bodyPr/>
          <a:lstStyle/>
          <a:p>
            <a:fld id="{42C1EC9A-A7C1-4372-B70C-6601D213ECAB}" type="slidenum">
              <a:rPr kumimoji="1" lang="ja-JP" altLang="en-US" smtClean="0"/>
              <a:t>9</a:t>
            </a:fld>
            <a:endParaRPr kumimoji="1" lang="ja-JP" altLang="en-US"/>
          </a:p>
        </p:txBody>
      </p:sp>
    </p:spTree>
    <p:extLst>
      <p:ext uri="{BB962C8B-B14F-4D97-AF65-F5344CB8AC3E}">
        <p14:creationId xmlns:p14="http://schemas.microsoft.com/office/powerpoint/2010/main" val="5574854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星</a:t>
            </a:r>
            <a:r>
              <a:rPr kumimoji="1" lang="en-US" altLang="ja-JP" dirty="0"/>
              <a:t>5</a:t>
            </a:r>
            <a:r>
              <a:rPr kumimoji="1" lang="ja-JP" altLang="en-US" dirty="0"/>
              <a:t>・</a:t>
            </a:r>
            <a:r>
              <a:rPr kumimoji="1" lang="en-US" altLang="ja-JP" dirty="0"/>
              <a:t>4</a:t>
            </a:r>
            <a:r>
              <a:rPr kumimoji="1" lang="ja-JP" altLang="en-US" dirty="0"/>
              <a:t>の高評価</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r>
              <a:rPr kumimoji="1" lang="ja-JP" altLang="en-US" dirty="0"/>
              <a:t>こちらの実験では過去</a:t>
            </a:r>
            <a:r>
              <a:rPr kumimoji="1" lang="en-US" altLang="ja-JP" dirty="0"/>
              <a:t>15</a:t>
            </a:r>
            <a:r>
              <a:rPr kumimoji="1" lang="ja-JP" altLang="en-US" dirty="0"/>
              <a:t>年間のベストセラーに選ばれた書籍の中で、保守系著者・リベラル系著者が書いた書籍のレビュアーを対象にしています</a:t>
            </a:r>
            <a:endParaRPr kumimoji="1" lang="en-US" altLang="ja-JP" dirty="0"/>
          </a:p>
          <a:p>
            <a:r>
              <a:rPr kumimoji="1" lang="ja-JP" altLang="en-US" dirty="0"/>
              <a:t>レビュアーを収集した、書籍は右の表にある通りです</a:t>
            </a:r>
            <a:endParaRPr kumimoji="1" lang="en-US" altLang="ja-JP" dirty="0"/>
          </a:p>
          <a:p>
            <a:r>
              <a:rPr kumimoji="1" lang="ja-JP" altLang="en-US" dirty="0"/>
              <a:t>こちらの書籍をレビューした人で星</a:t>
            </a:r>
            <a:r>
              <a:rPr kumimoji="1" lang="en-US" altLang="ja-JP" dirty="0"/>
              <a:t>5</a:t>
            </a:r>
            <a:r>
              <a:rPr kumimoji="1" lang="ja-JP" altLang="en-US" dirty="0"/>
              <a:t>・</a:t>
            </a:r>
            <a:r>
              <a:rPr kumimoji="1" lang="en-US" altLang="ja-JP" dirty="0"/>
              <a:t>4</a:t>
            </a:r>
            <a:r>
              <a:rPr kumimoji="1" lang="ja-JP" altLang="en-US" dirty="0"/>
              <a:t>を付けた人を高評価者、１・２を付けた人を低評価者として定義し、保守系レビュアーを保守系書籍を高評価・またはリベラル系書籍を低評価した人と定義していますリベラル派も同様です</a:t>
            </a:r>
            <a:endParaRPr kumimoji="1" lang="en-US" altLang="ja-JP" dirty="0"/>
          </a:p>
          <a:p>
            <a:r>
              <a:rPr kumimoji="1" lang="ja-JP" altLang="en-US" dirty="0"/>
              <a:t>そしてその後各ユーザの最新</a:t>
            </a:r>
            <a:r>
              <a:rPr kumimoji="1" lang="en-US" altLang="ja-JP" dirty="0"/>
              <a:t>100</a:t>
            </a:r>
            <a:r>
              <a:rPr kumimoji="1" lang="ja-JP" altLang="en-US" dirty="0" err="1"/>
              <a:t>れびゅ</a:t>
            </a:r>
            <a:r>
              <a:rPr kumimoji="1" lang="ja-JP" altLang="en-US" dirty="0"/>
              <a:t>ーを収集し、言語資源としています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42C1EC9A-A7C1-4372-B70C-6601D213ECAB}" type="slidenum">
              <a:rPr kumimoji="1" lang="ja-JP" altLang="en-US" smtClean="0"/>
              <a:t>10</a:t>
            </a:fld>
            <a:endParaRPr kumimoji="1" lang="ja-JP" altLang="en-US"/>
          </a:p>
        </p:txBody>
      </p:sp>
    </p:spTree>
    <p:extLst>
      <p:ext uri="{BB962C8B-B14F-4D97-AF65-F5344CB8AC3E}">
        <p14:creationId xmlns:p14="http://schemas.microsoft.com/office/powerpoint/2010/main" val="13141720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こちらが収集結果になります</a:t>
            </a:r>
            <a:endParaRPr kumimoji="1" lang="en-US" altLang="ja-JP" dirty="0"/>
          </a:p>
          <a:p>
            <a:r>
              <a:rPr kumimoji="1" lang="ja-JP" altLang="en-US" dirty="0"/>
              <a:t>今回の実験では、言葉遣いを見るために末尾表現を収集し、</a:t>
            </a:r>
            <a:endParaRPr kumimoji="1" lang="en-US" altLang="ja-JP" dirty="0"/>
          </a:p>
          <a:p>
            <a:r>
              <a:rPr kumimoji="1" lang="ja-JP" altLang="en-US" dirty="0"/>
              <a:t>ほかにどのような商品購入傾向があるか等を見るために、名詞・形容詞・動詞も収集しています</a:t>
            </a:r>
            <a:endParaRPr kumimoji="1" lang="en-US" altLang="ja-JP" dirty="0"/>
          </a:p>
          <a:p>
            <a:r>
              <a:rPr kumimoji="1" lang="ja-JP" altLang="en-US" dirty="0"/>
              <a:t>また今回は政治的思想が直接見れる</a:t>
            </a:r>
            <a:r>
              <a:rPr kumimoji="1" lang="ja-JP" altLang="en-US" dirty="0" err="1"/>
              <a:t>で</a:t>
            </a:r>
            <a:r>
              <a:rPr kumimoji="1" lang="ja-JP" altLang="en-US" dirty="0"/>
              <a:t>あろう書籍と、間接的に確認できる</a:t>
            </a:r>
            <a:r>
              <a:rPr kumimoji="1" lang="en-US" altLang="ja-JP" dirty="0"/>
              <a:t>DVD</a:t>
            </a:r>
            <a:r>
              <a:rPr kumimoji="1" lang="ja-JP" altLang="en-US" dirty="0"/>
              <a:t>カテゴリーにのみ調べています</a:t>
            </a:r>
            <a:endParaRPr kumimoji="1" lang="en-US" altLang="ja-JP" dirty="0"/>
          </a:p>
          <a:p>
            <a:endParaRPr kumimoji="1" lang="en-US" altLang="ja-JP" dirty="0"/>
          </a:p>
          <a:p>
            <a:r>
              <a:rPr kumimoji="1" lang="ja-JP" altLang="en-US" dirty="0"/>
              <a:t>まずは使用頻度の異なる末尾表現について確認します</a:t>
            </a:r>
          </a:p>
        </p:txBody>
      </p:sp>
      <p:sp>
        <p:nvSpPr>
          <p:cNvPr id="4" name="スライド番号プレースホルダー 3"/>
          <p:cNvSpPr>
            <a:spLocks noGrp="1"/>
          </p:cNvSpPr>
          <p:nvPr>
            <p:ph type="sldNum" sz="quarter" idx="5"/>
          </p:nvPr>
        </p:nvSpPr>
        <p:spPr/>
        <p:txBody>
          <a:bodyPr/>
          <a:lstStyle/>
          <a:p>
            <a:fld id="{42C1EC9A-A7C1-4372-B70C-6601D213ECAB}" type="slidenum">
              <a:rPr kumimoji="1" lang="ja-JP" altLang="en-US" smtClean="0"/>
              <a:t>11</a:t>
            </a:fld>
            <a:endParaRPr kumimoji="1" lang="ja-JP" altLang="en-US"/>
          </a:p>
        </p:txBody>
      </p:sp>
    </p:spTree>
    <p:extLst>
      <p:ext uri="{BB962C8B-B14F-4D97-AF65-F5344CB8AC3E}">
        <p14:creationId xmlns:p14="http://schemas.microsoft.com/office/powerpoint/2010/main" val="6993223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6EEA20A-356F-4C78-B8BC-7376B013C513}"/>
              </a:ext>
            </a:extLst>
          </p:cNvPr>
          <p:cNvSpPr>
            <a:spLocks noGrp="1"/>
          </p:cNvSpPr>
          <p:nvPr>
            <p:ph type="ctrTitle"/>
          </p:nvPr>
        </p:nvSpPr>
        <p:spPr>
          <a:xfrm>
            <a:off x="1143000" y="1122363"/>
            <a:ext cx="6858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6D478F75-8F6A-4B97-AECB-05151F48337C}"/>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6DA7644-421E-41B6-B11A-712839A07F2C}"/>
              </a:ext>
            </a:extLst>
          </p:cNvPr>
          <p:cNvSpPr>
            <a:spLocks noGrp="1"/>
          </p:cNvSpPr>
          <p:nvPr>
            <p:ph type="dt" sz="half" idx="10"/>
          </p:nvPr>
        </p:nvSpPr>
        <p:spPr/>
        <p:txBody>
          <a:bodyPr/>
          <a:lstStyle/>
          <a:p>
            <a:fld id="{584BB12D-E56A-4AB4-8458-D6CE37B513B7}" type="datetimeFigureOut">
              <a:rPr kumimoji="1" lang="ja-JP" altLang="en-US" smtClean="0"/>
              <a:t>2019/4/4</a:t>
            </a:fld>
            <a:endParaRPr kumimoji="1" lang="ja-JP" altLang="en-US"/>
          </a:p>
        </p:txBody>
      </p:sp>
      <p:sp>
        <p:nvSpPr>
          <p:cNvPr id="5" name="フッター プレースホルダー 4">
            <a:extLst>
              <a:ext uri="{FF2B5EF4-FFF2-40B4-BE49-F238E27FC236}">
                <a16:creationId xmlns:a16="http://schemas.microsoft.com/office/drawing/2014/main" id="{B9058C4E-D6A9-426E-864F-EED1D9F80BE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3AE2646-C5EF-4415-AA13-2CD220921029}"/>
              </a:ext>
            </a:extLst>
          </p:cNvPr>
          <p:cNvSpPr>
            <a:spLocks noGrp="1"/>
          </p:cNvSpPr>
          <p:nvPr>
            <p:ph type="sldNum" sz="quarter" idx="12"/>
          </p:nvPr>
        </p:nvSpPr>
        <p:spPr/>
        <p:txBody>
          <a:body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3948875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8BFC7C-3C68-4EA0-8C4E-D00DF2AED948}"/>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7D4E636-F082-4F27-8676-24FD20B07CB5}"/>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8B9C16B-9DCC-4E4E-A25F-EB32EFE93EB4}"/>
              </a:ext>
            </a:extLst>
          </p:cNvPr>
          <p:cNvSpPr>
            <a:spLocks noGrp="1"/>
          </p:cNvSpPr>
          <p:nvPr>
            <p:ph type="dt" sz="half" idx="10"/>
          </p:nvPr>
        </p:nvSpPr>
        <p:spPr/>
        <p:txBody>
          <a:bodyPr/>
          <a:lstStyle/>
          <a:p>
            <a:fld id="{584BB12D-E56A-4AB4-8458-D6CE37B513B7}" type="datetimeFigureOut">
              <a:rPr kumimoji="1" lang="ja-JP" altLang="en-US" smtClean="0"/>
              <a:t>2019/4/4</a:t>
            </a:fld>
            <a:endParaRPr kumimoji="1" lang="ja-JP" altLang="en-US"/>
          </a:p>
        </p:txBody>
      </p:sp>
      <p:sp>
        <p:nvSpPr>
          <p:cNvPr id="5" name="フッター プレースホルダー 4">
            <a:extLst>
              <a:ext uri="{FF2B5EF4-FFF2-40B4-BE49-F238E27FC236}">
                <a16:creationId xmlns:a16="http://schemas.microsoft.com/office/drawing/2014/main" id="{D3DBD3DA-937A-4E5F-865B-8F4DE40A724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3C37D5D-CF4E-4DD5-B92F-D3E2323B6CB0}"/>
              </a:ext>
            </a:extLst>
          </p:cNvPr>
          <p:cNvSpPr>
            <a:spLocks noGrp="1"/>
          </p:cNvSpPr>
          <p:nvPr>
            <p:ph type="sldNum" sz="quarter" idx="12"/>
          </p:nvPr>
        </p:nvSpPr>
        <p:spPr/>
        <p:txBody>
          <a:body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4288222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D9AF1D46-D2CD-4CEC-BCEC-BDE61BD3828C}"/>
              </a:ext>
            </a:extLst>
          </p:cNvPr>
          <p:cNvSpPr>
            <a:spLocks noGrp="1"/>
          </p:cNvSpPr>
          <p:nvPr>
            <p:ph type="title" orient="vert"/>
          </p:nvPr>
        </p:nvSpPr>
        <p:spPr>
          <a:xfrm>
            <a:off x="6543675" y="365125"/>
            <a:ext cx="1971675"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47FEFF5-46E2-4248-80EA-5D14EB6ED930}"/>
              </a:ext>
            </a:extLst>
          </p:cNvPr>
          <p:cNvSpPr>
            <a:spLocks noGrp="1"/>
          </p:cNvSpPr>
          <p:nvPr>
            <p:ph type="body" orient="vert" idx="1"/>
          </p:nvPr>
        </p:nvSpPr>
        <p:spPr>
          <a:xfrm>
            <a:off x="628650" y="365125"/>
            <a:ext cx="5800725"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0080121-B23D-413C-8A2C-7ABDADDC32C0}"/>
              </a:ext>
            </a:extLst>
          </p:cNvPr>
          <p:cNvSpPr>
            <a:spLocks noGrp="1"/>
          </p:cNvSpPr>
          <p:nvPr>
            <p:ph type="dt" sz="half" idx="10"/>
          </p:nvPr>
        </p:nvSpPr>
        <p:spPr/>
        <p:txBody>
          <a:bodyPr/>
          <a:lstStyle/>
          <a:p>
            <a:fld id="{584BB12D-E56A-4AB4-8458-D6CE37B513B7}" type="datetimeFigureOut">
              <a:rPr kumimoji="1" lang="ja-JP" altLang="en-US" smtClean="0"/>
              <a:t>2019/4/4</a:t>
            </a:fld>
            <a:endParaRPr kumimoji="1" lang="ja-JP" altLang="en-US"/>
          </a:p>
        </p:txBody>
      </p:sp>
      <p:sp>
        <p:nvSpPr>
          <p:cNvPr id="5" name="フッター プレースホルダー 4">
            <a:extLst>
              <a:ext uri="{FF2B5EF4-FFF2-40B4-BE49-F238E27FC236}">
                <a16:creationId xmlns:a16="http://schemas.microsoft.com/office/drawing/2014/main" id="{22124959-3ECF-4395-8B6D-47CB58EE946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015BC69-C08A-4B39-B5C7-B538ABEB5C23}"/>
              </a:ext>
            </a:extLst>
          </p:cNvPr>
          <p:cNvSpPr>
            <a:spLocks noGrp="1"/>
          </p:cNvSpPr>
          <p:nvPr>
            <p:ph type="sldNum" sz="quarter" idx="12"/>
          </p:nvPr>
        </p:nvSpPr>
        <p:spPr/>
        <p:txBody>
          <a:body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38193374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414940"/>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6000" spc="-38" baseline="0">
                <a:solidFill>
                  <a:schemeClr val="tx1">
                    <a:lumMod val="85000"/>
                    <a:lumOff val="15000"/>
                  </a:schemeClr>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825038" y="4455620"/>
            <a:ext cx="7543800" cy="114300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4/4/2019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2166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22960" y="286605"/>
            <a:ext cx="7859486" cy="919197"/>
          </a:xfrm>
        </p:spPr>
        <p:txBody>
          <a:bodyPr/>
          <a:lstStyle>
            <a:lvl1pPr marL="0">
              <a:defRPr>
                <a:solidFill>
                  <a:schemeClr val="tx1"/>
                </a:solidFill>
              </a:defRPr>
            </a:lvl1p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lvl1pPr>
              <a:lnSpc>
                <a:spcPct val="100000"/>
              </a:lnSpc>
              <a:defRPr>
                <a:solidFill>
                  <a:schemeClr val="tx1"/>
                </a:solidFill>
              </a:defRPr>
            </a:lvl1pPr>
            <a:lvl2pPr>
              <a:lnSpc>
                <a:spcPct val="100000"/>
              </a:lnSpc>
              <a:defRPr>
                <a:solidFill>
                  <a:schemeClr val="tx1"/>
                </a:solidFill>
              </a:defRPr>
            </a:lvl2pPr>
            <a:lvl3pPr>
              <a:lnSpc>
                <a:spcPct val="100000"/>
              </a:lnSpc>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4/4/2019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extLst>
      <p:ext uri="{BB962C8B-B14F-4D97-AF65-F5344CB8AC3E}">
        <p14:creationId xmlns:p14="http://schemas.microsoft.com/office/powerpoint/2010/main" val="4252099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413194"/>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6000" b="0">
                <a:solidFill>
                  <a:schemeClr val="tx1"/>
                </a:solidFill>
              </a:defRPr>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0EBB0C4-6273-4C6E-B9BD-2EDC30F1CD52}" type="datetimeFigureOut">
              <a:rPr lang="en-US" dirty="0"/>
              <a:t>4/4/2019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58249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5"/>
            <a:ext cx="7543800" cy="968438"/>
          </a:xfrm>
        </p:spPr>
        <p:txBody>
          <a:bodyPr/>
          <a:lstStyle>
            <a:lvl1pPr>
              <a:defRPr>
                <a:solidFill>
                  <a:schemeClr val="tx1"/>
                </a:solidFill>
              </a:defRPr>
            </a:lvl1pPr>
          </a:lstStyle>
          <a:p>
            <a:r>
              <a:rPr lang="ja-JP" altLang="en-US" dirty="0"/>
              <a:t>マスター タイトルの書式設定</a:t>
            </a:r>
            <a:endParaRPr lang="en-US" dirty="0"/>
          </a:p>
        </p:txBody>
      </p:sp>
      <p:sp>
        <p:nvSpPr>
          <p:cNvPr id="3" name="Content Placeholder 2"/>
          <p:cNvSpPr>
            <a:spLocks noGrp="1"/>
          </p:cNvSpPr>
          <p:nvPr>
            <p:ph sz="half" idx="1"/>
          </p:nvPr>
        </p:nvSpPr>
        <p:spPr>
          <a:xfrm>
            <a:off x="822959" y="1845734"/>
            <a:ext cx="3703320" cy="402336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Content Placeholder 3"/>
          <p:cNvSpPr>
            <a:spLocks noGrp="1"/>
          </p:cNvSpPr>
          <p:nvPr>
            <p:ph sz="half" idx="2"/>
          </p:nvPr>
        </p:nvSpPr>
        <p:spPr>
          <a:xfrm>
            <a:off x="4663440" y="1845735"/>
            <a:ext cx="3703320" cy="402336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4/4/2019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715177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822960" y="2582334"/>
            <a:ext cx="3703320" cy="33782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4663440" y="2582334"/>
            <a:ext cx="3703320" cy="33782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4/4/2019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3098412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4/4/2019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3781456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4D94136C-8742-45B2-AF27-D93DF72833A9}" type="datetimeFigureOut">
              <a:rPr lang="en-US" dirty="0"/>
              <a:t>4/4/2019</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26970642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2700" b="0">
                <a:solidFill>
                  <a:srgbClr val="FFFFFF"/>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32ABBEA6-7C60-4B02-AE87-00D78D8422AF}" type="datetimeFigureOut">
              <a:rPr lang="en-US" dirty="0"/>
              <a:t>4/4/2019</a:t>
            </a:fld>
            <a:endParaRPr lang="en-US"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20378891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C87DAC-E613-4D20-A71D-18C31A08452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BB7BE54-5B05-4D17-9C3F-94BF0C5755CD}"/>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AF7F53A-4473-4455-874C-87BBD62E7B21}"/>
              </a:ext>
            </a:extLst>
          </p:cNvPr>
          <p:cNvSpPr>
            <a:spLocks noGrp="1"/>
          </p:cNvSpPr>
          <p:nvPr>
            <p:ph type="dt" sz="half" idx="10"/>
          </p:nvPr>
        </p:nvSpPr>
        <p:spPr/>
        <p:txBody>
          <a:bodyPr/>
          <a:lstStyle/>
          <a:p>
            <a:fld id="{584BB12D-E56A-4AB4-8458-D6CE37B513B7}" type="datetimeFigureOut">
              <a:rPr kumimoji="1" lang="ja-JP" altLang="en-US" smtClean="0"/>
              <a:t>2019/4/4</a:t>
            </a:fld>
            <a:endParaRPr kumimoji="1" lang="ja-JP" altLang="en-US"/>
          </a:p>
        </p:txBody>
      </p:sp>
      <p:sp>
        <p:nvSpPr>
          <p:cNvPr id="5" name="フッター プレースホルダー 4">
            <a:extLst>
              <a:ext uri="{FF2B5EF4-FFF2-40B4-BE49-F238E27FC236}">
                <a16:creationId xmlns:a16="http://schemas.microsoft.com/office/drawing/2014/main" id="{07A3F922-9876-4B33-98F4-3B3B91CDF50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702CFB2-20B5-4754-8C5D-BBCEB3BF0220}"/>
              </a:ext>
            </a:extLst>
          </p:cNvPr>
          <p:cNvSpPr>
            <a:spLocks noGrp="1"/>
          </p:cNvSpPr>
          <p:nvPr>
            <p:ph type="sldNum" sz="quarter" idx="12"/>
          </p:nvPr>
        </p:nvSpPr>
        <p:spPr/>
        <p:txBody>
          <a:body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29677519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4948" cy="822960"/>
          </a:xfrm>
        </p:spPr>
        <p:txBody>
          <a:bodyPr lIns="91440" tIns="0" rIns="91440" bIns="0" anchor="b">
            <a:noAutofit/>
          </a:bodyPr>
          <a:lstStyle>
            <a:lvl1pPr>
              <a:defRPr sz="2700" b="0">
                <a:solidFill>
                  <a:srgbClr val="FFFFFF"/>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22960" y="5907023"/>
            <a:ext cx="7584948" cy="59436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C9CAD897-D46E-4AD2-BD9B-49DD3E640873}" type="datetimeFigureOut">
              <a:rPr lang="en-US" dirty="0"/>
              <a:t>4/4/2019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3864580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4/4/2019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6211269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414778"/>
            <a:ext cx="5800725" cy="5757422"/>
          </a:xfrm>
        </p:spPr>
        <p:txBody>
          <a:bodyPr vert="eaVert" lIns="45720" tIns="0" rIns="45720" bIns="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4/4/2019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6810809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42DCE4C-22E5-4089-9994-CC486CCDD683}"/>
              </a:ext>
            </a:extLst>
          </p:cNvPr>
          <p:cNvSpPr>
            <a:spLocks noGrp="1"/>
          </p:cNvSpPr>
          <p:nvPr>
            <p:ph type="title"/>
          </p:nvPr>
        </p:nvSpPr>
        <p:spPr>
          <a:xfrm>
            <a:off x="623888" y="1709739"/>
            <a:ext cx="78867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89DF4F77-A779-4403-9E94-46F7F4D1712C}"/>
              </a:ext>
            </a:extLst>
          </p:cNvPr>
          <p:cNvSpPr>
            <a:spLocks noGrp="1"/>
          </p:cNvSpPr>
          <p:nvPr>
            <p:ph type="body" idx="1"/>
          </p:nvPr>
        </p:nvSpPr>
        <p:spPr>
          <a:xfrm>
            <a:off x="623888" y="4589464"/>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C741D628-06C6-48E3-8ED0-08A3754AD616}"/>
              </a:ext>
            </a:extLst>
          </p:cNvPr>
          <p:cNvSpPr>
            <a:spLocks noGrp="1"/>
          </p:cNvSpPr>
          <p:nvPr>
            <p:ph type="dt" sz="half" idx="10"/>
          </p:nvPr>
        </p:nvSpPr>
        <p:spPr/>
        <p:txBody>
          <a:bodyPr/>
          <a:lstStyle/>
          <a:p>
            <a:fld id="{584BB12D-E56A-4AB4-8458-D6CE37B513B7}" type="datetimeFigureOut">
              <a:rPr kumimoji="1" lang="ja-JP" altLang="en-US" smtClean="0"/>
              <a:t>2019/4/4</a:t>
            </a:fld>
            <a:endParaRPr kumimoji="1" lang="ja-JP" altLang="en-US"/>
          </a:p>
        </p:txBody>
      </p:sp>
      <p:sp>
        <p:nvSpPr>
          <p:cNvPr id="5" name="フッター プレースホルダー 4">
            <a:extLst>
              <a:ext uri="{FF2B5EF4-FFF2-40B4-BE49-F238E27FC236}">
                <a16:creationId xmlns:a16="http://schemas.microsoft.com/office/drawing/2014/main" id="{9C98F979-5740-4060-B686-B6AAD35020E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9A855E8-082C-4A83-8190-F87A6DE38B1A}"/>
              </a:ext>
            </a:extLst>
          </p:cNvPr>
          <p:cNvSpPr>
            <a:spLocks noGrp="1"/>
          </p:cNvSpPr>
          <p:nvPr>
            <p:ph type="sldNum" sz="quarter" idx="12"/>
          </p:nvPr>
        </p:nvSpPr>
        <p:spPr/>
        <p:txBody>
          <a:body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3539391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040242-0604-4299-9D1E-AD4B32B6204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8396FE4-55A1-4783-8015-B7BA1DC5FB1D}"/>
              </a:ext>
            </a:extLst>
          </p:cNvPr>
          <p:cNvSpPr>
            <a:spLocks noGrp="1"/>
          </p:cNvSpPr>
          <p:nvPr>
            <p:ph sz="half" idx="1"/>
          </p:nvPr>
        </p:nvSpPr>
        <p:spPr>
          <a:xfrm>
            <a:off x="6286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8B5527F1-AD16-4A03-BE79-43DBDB1D3789}"/>
              </a:ext>
            </a:extLst>
          </p:cNvPr>
          <p:cNvSpPr>
            <a:spLocks noGrp="1"/>
          </p:cNvSpPr>
          <p:nvPr>
            <p:ph sz="half" idx="2"/>
          </p:nvPr>
        </p:nvSpPr>
        <p:spPr>
          <a:xfrm>
            <a:off x="46291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4FD9B8EB-CFBD-42B3-947B-4A07AA5BB61F}"/>
              </a:ext>
            </a:extLst>
          </p:cNvPr>
          <p:cNvSpPr>
            <a:spLocks noGrp="1"/>
          </p:cNvSpPr>
          <p:nvPr>
            <p:ph type="dt" sz="half" idx="10"/>
          </p:nvPr>
        </p:nvSpPr>
        <p:spPr/>
        <p:txBody>
          <a:bodyPr/>
          <a:lstStyle/>
          <a:p>
            <a:fld id="{584BB12D-E56A-4AB4-8458-D6CE37B513B7}" type="datetimeFigureOut">
              <a:rPr kumimoji="1" lang="ja-JP" altLang="en-US" smtClean="0"/>
              <a:t>2019/4/4</a:t>
            </a:fld>
            <a:endParaRPr kumimoji="1" lang="ja-JP" altLang="en-US"/>
          </a:p>
        </p:txBody>
      </p:sp>
      <p:sp>
        <p:nvSpPr>
          <p:cNvPr id="6" name="フッター プレースホルダー 5">
            <a:extLst>
              <a:ext uri="{FF2B5EF4-FFF2-40B4-BE49-F238E27FC236}">
                <a16:creationId xmlns:a16="http://schemas.microsoft.com/office/drawing/2014/main" id="{7370CC0F-19F4-4B5B-9C91-C5AD83F3A4F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9305E20-591F-48CD-989F-1E1E1FE5D212}"/>
              </a:ext>
            </a:extLst>
          </p:cNvPr>
          <p:cNvSpPr>
            <a:spLocks noGrp="1"/>
          </p:cNvSpPr>
          <p:nvPr>
            <p:ph type="sldNum" sz="quarter" idx="12"/>
          </p:nvPr>
        </p:nvSpPr>
        <p:spPr/>
        <p:txBody>
          <a:body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3842379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4C3B6E-5E47-4E49-9301-BA4C66700D28}"/>
              </a:ext>
            </a:extLst>
          </p:cNvPr>
          <p:cNvSpPr>
            <a:spLocks noGrp="1"/>
          </p:cNvSpPr>
          <p:nvPr>
            <p:ph type="title"/>
          </p:nvPr>
        </p:nvSpPr>
        <p:spPr>
          <a:xfrm>
            <a:off x="629841" y="365126"/>
            <a:ext cx="78867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0ABCCDF-70FF-4B91-A95A-9A2B895C58F4}"/>
              </a:ext>
            </a:extLst>
          </p:cNvPr>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568F251B-335C-4034-B519-E03799935AF9}"/>
              </a:ext>
            </a:extLst>
          </p:cNvPr>
          <p:cNvSpPr>
            <a:spLocks noGrp="1"/>
          </p:cNvSpPr>
          <p:nvPr>
            <p:ph sz="half" idx="2"/>
          </p:nvPr>
        </p:nvSpPr>
        <p:spPr>
          <a:xfrm>
            <a:off x="629842" y="2505075"/>
            <a:ext cx="3868340"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CB3823D7-8768-4828-AE48-9020F4E752CE}"/>
              </a:ext>
            </a:extLst>
          </p:cNvPr>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8EC67562-F05E-49E2-ACA9-5C772AB21A13}"/>
              </a:ext>
            </a:extLst>
          </p:cNvPr>
          <p:cNvSpPr>
            <a:spLocks noGrp="1"/>
          </p:cNvSpPr>
          <p:nvPr>
            <p:ph sz="quarter" idx="4"/>
          </p:nvPr>
        </p:nvSpPr>
        <p:spPr>
          <a:xfrm>
            <a:off x="4629150" y="2505075"/>
            <a:ext cx="3887391"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EE2DFAF1-9795-4B89-9333-EA7EFA136A71}"/>
              </a:ext>
            </a:extLst>
          </p:cNvPr>
          <p:cNvSpPr>
            <a:spLocks noGrp="1"/>
          </p:cNvSpPr>
          <p:nvPr>
            <p:ph type="dt" sz="half" idx="10"/>
          </p:nvPr>
        </p:nvSpPr>
        <p:spPr/>
        <p:txBody>
          <a:bodyPr/>
          <a:lstStyle/>
          <a:p>
            <a:fld id="{584BB12D-E56A-4AB4-8458-D6CE37B513B7}" type="datetimeFigureOut">
              <a:rPr kumimoji="1" lang="ja-JP" altLang="en-US" smtClean="0"/>
              <a:t>2019/4/4</a:t>
            </a:fld>
            <a:endParaRPr kumimoji="1" lang="ja-JP" altLang="en-US"/>
          </a:p>
        </p:txBody>
      </p:sp>
      <p:sp>
        <p:nvSpPr>
          <p:cNvPr id="8" name="フッター プレースホルダー 7">
            <a:extLst>
              <a:ext uri="{FF2B5EF4-FFF2-40B4-BE49-F238E27FC236}">
                <a16:creationId xmlns:a16="http://schemas.microsoft.com/office/drawing/2014/main" id="{21BE6F15-F38C-496A-A682-415ADDED5901}"/>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ED90950-BF2D-4E24-B047-DA8C9B89FA97}"/>
              </a:ext>
            </a:extLst>
          </p:cNvPr>
          <p:cNvSpPr>
            <a:spLocks noGrp="1"/>
          </p:cNvSpPr>
          <p:nvPr>
            <p:ph type="sldNum" sz="quarter" idx="12"/>
          </p:nvPr>
        </p:nvSpPr>
        <p:spPr/>
        <p:txBody>
          <a:body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8968401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7E79753-42DA-493E-BED2-A4D825A1DD33}"/>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CFFE22CE-2F26-4202-97C5-D71CC650C0E6}"/>
              </a:ext>
            </a:extLst>
          </p:cNvPr>
          <p:cNvSpPr>
            <a:spLocks noGrp="1"/>
          </p:cNvSpPr>
          <p:nvPr>
            <p:ph type="dt" sz="half" idx="10"/>
          </p:nvPr>
        </p:nvSpPr>
        <p:spPr/>
        <p:txBody>
          <a:bodyPr/>
          <a:lstStyle/>
          <a:p>
            <a:fld id="{584BB12D-E56A-4AB4-8458-D6CE37B513B7}" type="datetimeFigureOut">
              <a:rPr kumimoji="1" lang="ja-JP" altLang="en-US" smtClean="0"/>
              <a:t>2019/4/4</a:t>
            </a:fld>
            <a:endParaRPr kumimoji="1" lang="ja-JP" altLang="en-US"/>
          </a:p>
        </p:txBody>
      </p:sp>
      <p:sp>
        <p:nvSpPr>
          <p:cNvPr id="4" name="フッター プレースホルダー 3">
            <a:extLst>
              <a:ext uri="{FF2B5EF4-FFF2-40B4-BE49-F238E27FC236}">
                <a16:creationId xmlns:a16="http://schemas.microsoft.com/office/drawing/2014/main" id="{0567B93F-E133-4F0E-AEE7-4725A2DD9558}"/>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81E677AD-AFF8-4CDC-97FF-5FC85ECC2634}"/>
              </a:ext>
            </a:extLst>
          </p:cNvPr>
          <p:cNvSpPr>
            <a:spLocks noGrp="1"/>
          </p:cNvSpPr>
          <p:nvPr>
            <p:ph type="sldNum" sz="quarter" idx="12"/>
          </p:nvPr>
        </p:nvSpPr>
        <p:spPr/>
        <p:txBody>
          <a:body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4225521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6999E260-FC0A-472C-9D24-550BB0D835B0}"/>
              </a:ext>
            </a:extLst>
          </p:cNvPr>
          <p:cNvSpPr>
            <a:spLocks noGrp="1"/>
          </p:cNvSpPr>
          <p:nvPr>
            <p:ph type="dt" sz="half" idx="10"/>
          </p:nvPr>
        </p:nvSpPr>
        <p:spPr/>
        <p:txBody>
          <a:bodyPr/>
          <a:lstStyle/>
          <a:p>
            <a:fld id="{584BB12D-E56A-4AB4-8458-D6CE37B513B7}" type="datetimeFigureOut">
              <a:rPr kumimoji="1" lang="ja-JP" altLang="en-US" smtClean="0"/>
              <a:t>2019/4/4</a:t>
            </a:fld>
            <a:endParaRPr kumimoji="1" lang="ja-JP" altLang="en-US"/>
          </a:p>
        </p:txBody>
      </p:sp>
      <p:sp>
        <p:nvSpPr>
          <p:cNvPr id="3" name="フッター プレースホルダー 2">
            <a:extLst>
              <a:ext uri="{FF2B5EF4-FFF2-40B4-BE49-F238E27FC236}">
                <a16:creationId xmlns:a16="http://schemas.microsoft.com/office/drawing/2014/main" id="{8F6DCDF9-6B96-4F80-99FD-48B391434022}"/>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DCBA6BA5-AA70-4ABC-844A-7E1512B963B3}"/>
              </a:ext>
            </a:extLst>
          </p:cNvPr>
          <p:cNvSpPr>
            <a:spLocks noGrp="1"/>
          </p:cNvSpPr>
          <p:nvPr>
            <p:ph type="sldNum" sz="quarter" idx="12"/>
          </p:nvPr>
        </p:nvSpPr>
        <p:spPr/>
        <p:txBody>
          <a:body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2788500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C235C3-0DA0-49BB-AC94-9C28393B6FF1}"/>
              </a:ext>
            </a:extLst>
          </p:cNvPr>
          <p:cNvSpPr>
            <a:spLocks noGrp="1"/>
          </p:cNvSpPr>
          <p:nvPr>
            <p:ph type="title"/>
          </p:nvPr>
        </p:nvSpPr>
        <p:spPr>
          <a:xfrm>
            <a:off x="629841" y="457200"/>
            <a:ext cx="2949178"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1E57371-CF7A-4824-87EF-759AD04AE26B}"/>
              </a:ext>
            </a:extLst>
          </p:cNvPr>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751CE88E-1AD3-494F-98DB-9F9715C81AF9}"/>
              </a:ext>
            </a:extLst>
          </p:cNvPr>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6B8BD925-CF99-4F61-937B-71D81FEBFA48}"/>
              </a:ext>
            </a:extLst>
          </p:cNvPr>
          <p:cNvSpPr>
            <a:spLocks noGrp="1"/>
          </p:cNvSpPr>
          <p:nvPr>
            <p:ph type="dt" sz="half" idx="10"/>
          </p:nvPr>
        </p:nvSpPr>
        <p:spPr/>
        <p:txBody>
          <a:bodyPr/>
          <a:lstStyle/>
          <a:p>
            <a:fld id="{584BB12D-E56A-4AB4-8458-D6CE37B513B7}" type="datetimeFigureOut">
              <a:rPr kumimoji="1" lang="ja-JP" altLang="en-US" smtClean="0"/>
              <a:t>2019/4/4</a:t>
            </a:fld>
            <a:endParaRPr kumimoji="1" lang="ja-JP" altLang="en-US"/>
          </a:p>
        </p:txBody>
      </p:sp>
      <p:sp>
        <p:nvSpPr>
          <p:cNvPr id="6" name="フッター プレースホルダー 5">
            <a:extLst>
              <a:ext uri="{FF2B5EF4-FFF2-40B4-BE49-F238E27FC236}">
                <a16:creationId xmlns:a16="http://schemas.microsoft.com/office/drawing/2014/main" id="{FE4050E9-67C2-4218-8D0A-05A3E2BA0EF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B1EA7DF-44C7-4656-9B16-BE2FBF87A47A}"/>
              </a:ext>
            </a:extLst>
          </p:cNvPr>
          <p:cNvSpPr>
            <a:spLocks noGrp="1"/>
          </p:cNvSpPr>
          <p:nvPr>
            <p:ph type="sldNum" sz="quarter" idx="12"/>
          </p:nvPr>
        </p:nvSpPr>
        <p:spPr/>
        <p:txBody>
          <a:body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2248143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89A935-BEA7-416F-9E4E-30FAB4EE43E2}"/>
              </a:ext>
            </a:extLst>
          </p:cNvPr>
          <p:cNvSpPr>
            <a:spLocks noGrp="1"/>
          </p:cNvSpPr>
          <p:nvPr>
            <p:ph type="title"/>
          </p:nvPr>
        </p:nvSpPr>
        <p:spPr>
          <a:xfrm>
            <a:off x="629841" y="457200"/>
            <a:ext cx="2949178"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38D370D1-9222-4861-9494-A12D2A8FCE90}"/>
              </a:ext>
            </a:extLst>
          </p:cNvPr>
          <p:cNvSpPr>
            <a:spLocks noGrp="1"/>
          </p:cNvSpPr>
          <p:nvPr>
            <p:ph type="pic" idx="1"/>
          </p:nvPr>
        </p:nvSpPr>
        <p:spPr>
          <a:xfrm>
            <a:off x="3887391" y="987426"/>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F8AAAF89-93B2-496D-961C-1C5E385FD6C5}"/>
              </a:ext>
            </a:extLst>
          </p:cNvPr>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CCECC6B-7C5E-4125-BA99-EBD928D5D166}"/>
              </a:ext>
            </a:extLst>
          </p:cNvPr>
          <p:cNvSpPr>
            <a:spLocks noGrp="1"/>
          </p:cNvSpPr>
          <p:nvPr>
            <p:ph type="dt" sz="half" idx="10"/>
          </p:nvPr>
        </p:nvSpPr>
        <p:spPr/>
        <p:txBody>
          <a:bodyPr/>
          <a:lstStyle/>
          <a:p>
            <a:fld id="{584BB12D-E56A-4AB4-8458-D6CE37B513B7}" type="datetimeFigureOut">
              <a:rPr kumimoji="1" lang="ja-JP" altLang="en-US" smtClean="0"/>
              <a:t>2019/4/4</a:t>
            </a:fld>
            <a:endParaRPr kumimoji="1" lang="ja-JP" altLang="en-US"/>
          </a:p>
        </p:txBody>
      </p:sp>
      <p:sp>
        <p:nvSpPr>
          <p:cNvPr id="6" name="フッター プレースホルダー 5">
            <a:extLst>
              <a:ext uri="{FF2B5EF4-FFF2-40B4-BE49-F238E27FC236}">
                <a16:creationId xmlns:a16="http://schemas.microsoft.com/office/drawing/2014/main" id="{D7E315B2-76A6-463D-B813-28C26C5F8D9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61F13A7-E4EB-499E-A8E0-D5802BCE1E40}"/>
              </a:ext>
            </a:extLst>
          </p:cNvPr>
          <p:cNvSpPr>
            <a:spLocks noGrp="1"/>
          </p:cNvSpPr>
          <p:nvPr>
            <p:ph type="sldNum" sz="quarter" idx="12"/>
          </p:nvPr>
        </p:nvSpPr>
        <p:spPr/>
        <p:txBody>
          <a:body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2672136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2BFE2AAC-2084-4D8C-B08C-8904515B0BE4}"/>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2744790-CA6A-4998-B1EE-1E15A27964AB}"/>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1C36030-1422-497B-A18B-53C28D61F4F1}"/>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4BB12D-E56A-4AB4-8458-D6CE37B513B7}" type="datetimeFigureOut">
              <a:rPr kumimoji="1" lang="ja-JP" altLang="en-US" smtClean="0"/>
              <a:t>2019/4/4</a:t>
            </a:fld>
            <a:endParaRPr kumimoji="1" lang="ja-JP" altLang="en-US"/>
          </a:p>
        </p:txBody>
      </p:sp>
      <p:sp>
        <p:nvSpPr>
          <p:cNvPr id="5" name="フッター プレースホルダー 4">
            <a:extLst>
              <a:ext uri="{FF2B5EF4-FFF2-40B4-BE49-F238E27FC236}">
                <a16:creationId xmlns:a16="http://schemas.microsoft.com/office/drawing/2014/main" id="{365742EE-7185-4F25-87ED-2623C228ED0F}"/>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EA49D946-9FC7-41E2-8601-E83DF76C700D}"/>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758B67-5B9F-4406-98B9-8522C8D015AB}" type="slidenum">
              <a:rPr kumimoji="1" lang="ja-JP" altLang="en-US" smtClean="0"/>
              <a:t>‹#›</a:t>
            </a:fld>
            <a:endParaRPr kumimoji="1" lang="ja-JP" altLang="en-US"/>
          </a:p>
        </p:txBody>
      </p:sp>
    </p:spTree>
    <p:extLst>
      <p:ext uri="{BB962C8B-B14F-4D97-AF65-F5344CB8AC3E}">
        <p14:creationId xmlns:p14="http://schemas.microsoft.com/office/powerpoint/2010/main" val="5326563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9144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2" y="6400890"/>
            <a:ext cx="9144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5"/>
            <a:ext cx="7749540" cy="884207"/>
          </a:xfrm>
          <a:prstGeom prst="rect">
            <a:avLst/>
          </a:prstGeom>
        </p:spPr>
        <p:txBody>
          <a:bodyPr vert="horz" lIns="91440" tIns="45720" rIns="91440" bIns="45720" rtlCol="0" anchor="b">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822960" y="1344255"/>
            <a:ext cx="7543800" cy="4890959"/>
          </a:xfrm>
          <a:prstGeom prst="rect">
            <a:avLst/>
          </a:prstGeom>
        </p:spPr>
        <p:txBody>
          <a:bodyPr vert="horz" lIns="0" tIns="45720" rIns="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675">
                <a:solidFill>
                  <a:srgbClr val="FFFFFF"/>
                </a:solidFill>
              </a:defRPr>
            </a:lvl1pPr>
          </a:lstStyle>
          <a:p>
            <a:fld id="{98624D31-43A5-475A-80CF-332C9F6DCF35}" type="datetimeFigureOut">
              <a:rPr lang="en-US" dirty="0"/>
              <a:t>4/4/2019</a:t>
            </a:fld>
            <a:endParaRPr lang="en-US"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788">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891540" y="1257533"/>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64267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685800" rtl="0" eaLnBrk="1" latinLnBrk="0" hangingPunct="1">
        <a:lnSpc>
          <a:spcPct val="85000"/>
        </a:lnSpc>
        <a:spcBef>
          <a:spcPct val="0"/>
        </a:spcBef>
        <a:buNone/>
        <a:defRPr kumimoji="1" sz="4400" kern="1200" spc="-38" baseline="0">
          <a:solidFill>
            <a:schemeClr val="tx1"/>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kumimoji="1" sz="2400" kern="1200">
          <a:solidFill>
            <a:schemeClr val="tx1"/>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kumimoji="1" sz="2000" kern="1200">
          <a:solidFill>
            <a:schemeClr val="tx1"/>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kumimoji="1" sz="1600" kern="1200">
          <a:solidFill>
            <a:schemeClr val="tx1"/>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kumimoji="1" sz="1600" kern="1200">
          <a:solidFill>
            <a:schemeClr val="tx1"/>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kumimoji="1" sz="1600" kern="1200">
          <a:solidFill>
            <a:schemeClr val="tx1"/>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kumimoji="1"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kumimoji="1"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kumimoji="1"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kumimoji="1"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タイトル 14">
            <a:extLst>
              <a:ext uri="{FF2B5EF4-FFF2-40B4-BE49-F238E27FC236}">
                <a16:creationId xmlns:a16="http://schemas.microsoft.com/office/drawing/2014/main" id="{A91306B6-973E-43EE-B899-89BDCB4950D6}"/>
              </a:ext>
            </a:extLst>
          </p:cNvPr>
          <p:cNvSpPr>
            <a:spLocks noGrp="1"/>
          </p:cNvSpPr>
          <p:nvPr>
            <p:ph type="ctrTitle"/>
          </p:nvPr>
        </p:nvSpPr>
        <p:spPr>
          <a:xfrm>
            <a:off x="800100" y="1491586"/>
            <a:ext cx="7543801" cy="2809701"/>
          </a:xfrm>
        </p:spPr>
        <p:txBody>
          <a:bodyPr>
            <a:normAutofit/>
          </a:bodyPr>
          <a:lstStyle/>
          <a:p>
            <a:pPr algn="ctr"/>
            <a:r>
              <a:rPr lang="ja-JP" altLang="en-US" dirty="0">
                <a:latin typeface="Noto Sans JP Bold" panose="020B0800000000000000" pitchFamily="34" charset="-128"/>
                <a:ea typeface="Noto Sans JP Bold" panose="020B0800000000000000" pitchFamily="34" charset="-128"/>
              </a:rPr>
              <a:t>研究紹介・学会報告</a:t>
            </a:r>
            <a:br>
              <a:rPr lang="en-US" altLang="ja-JP" dirty="0">
                <a:latin typeface="Noto Sans JP Bold" panose="020B0800000000000000" pitchFamily="34" charset="-128"/>
                <a:ea typeface="Noto Sans JP Bold" panose="020B0800000000000000" pitchFamily="34" charset="-128"/>
              </a:rPr>
            </a:br>
            <a:r>
              <a:rPr lang="en-US" altLang="ja-JP" dirty="0">
                <a:latin typeface="Noto Sans JP Bold" panose="020B0800000000000000" pitchFamily="34" charset="-128"/>
                <a:ea typeface="Noto Sans JP Bold" panose="020B0800000000000000" pitchFamily="34" charset="-128"/>
              </a:rPr>
              <a:t>2019/04/05</a:t>
            </a:r>
            <a:br>
              <a:rPr lang="ja-JP" altLang="ja-JP" dirty="0">
                <a:latin typeface="+mj-ea"/>
              </a:rPr>
            </a:br>
            <a:endParaRPr lang="ja-JP" altLang="en-US" dirty="0">
              <a:latin typeface="+mj-ea"/>
            </a:endParaRPr>
          </a:p>
        </p:txBody>
      </p:sp>
      <p:sp>
        <p:nvSpPr>
          <p:cNvPr id="13" name="字幕 12">
            <a:extLst>
              <a:ext uri="{FF2B5EF4-FFF2-40B4-BE49-F238E27FC236}">
                <a16:creationId xmlns:a16="http://schemas.microsoft.com/office/drawing/2014/main" id="{CB41D0E1-ED3C-4BFB-AF7E-E826C8ACD5A7}"/>
              </a:ext>
            </a:extLst>
          </p:cNvPr>
          <p:cNvSpPr>
            <a:spLocks noGrp="1"/>
          </p:cNvSpPr>
          <p:nvPr>
            <p:ph type="subTitle" idx="1"/>
          </p:nvPr>
        </p:nvSpPr>
        <p:spPr>
          <a:xfrm>
            <a:off x="800100" y="4665685"/>
            <a:ext cx="7543800" cy="1600796"/>
          </a:xfrm>
        </p:spPr>
        <p:txBody>
          <a:bodyPr>
            <a:normAutofit/>
          </a:bodyPr>
          <a:lstStyle/>
          <a:p>
            <a:r>
              <a:rPr lang="ja-JP" altLang="en-US" sz="2800" dirty="0">
                <a:solidFill>
                  <a:srgbClr val="002060"/>
                </a:solidFill>
                <a:latin typeface="+mj-ea"/>
                <a:ea typeface="+mj-ea"/>
              </a:rPr>
              <a:t>視覚メディア研究室</a:t>
            </a:r>
            <a:endParaRPr lang="en-US" altLang="ja-JP" sz="2800" dirty="0">
              <a:solidFill>
                <a:srgbClr val="002060"/>
              </a:solidFill>
              <a:latin typeface="+mj-ea"/>
              <a:ea typeface="+mj-ea"/>
            </a:endParaRPr>
          </a:p>
          <a:p>
            <a:r>
              <a:rPr lang="ja-JP" altLang="en-US" sz="2800" dirty="0">
                <a:solidFill>
                  <a:srgbClr val="002060"/>
                </a:solidFill>
                <a:latin typeface="+mj-ea"/>
                <a:ea typeface="+mj-ea"/>
              </a:rPr>
              <a:t>樋口 心</a:t>
            </a:r>
            <a:endParaRPr lang="en-US" altLang="ja-JP" sz="2800" dirty="0">
              <a:solidFill>
                <a:srgbClr val="002060"/>
              </a:solidFill>
              <a:latin typeface="+mj-ea"/>
              <a:ea typeface="+mj-ea"/>
            </a:endParaRPr>
          </a:p>
        </p:txBody>
      </p:sp>
    </p:spTree>
    <p:extLst>
      <p:ext uri="{BB962C8B-B14F-4D97-AF65-F5344CB8AC3E}">
        <p14:creationId xmlns:p14="http://schemas.microsoft.com/office/powerpoint/2010/main" val="21219975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58839BF-E4FA-4122-93E4-F225F353395C}"/>
              </a:ext>
            </a:extLst>
          </p:cNvPr>
          <p:cNvSpPr>
            <a:spLocks noGrp="1"/>
          </p:cNvSpPr>
          <p:nvPr>
            <p:ph type="title"/>
          </p:nvPr>
        </p:nvSpPr>
        <p:spPr>
          <a:xfrm>
            <a:off x="865335" y="404831"/>
            <a:ext cx="7728028" cy="772464"/>
          </a:xfrm>
        </p:spPr>
        <p:txBody>
          <a:bodyPr>
            <a:normAutofit/>
          </a:bodyPr>
          <a:lstStyle/>
          <a:p>
            <a:r>
              <a:rPr kumimoji="1" lang="en-US" altLang="ja-JP" sz="3600" dirty="0">
                <a:solidFill>
                  <a:srgbClr val="00B050"/>
                </a:solidFill>
                <a:latin typeface="+mn-lt"/>
              </a:rPr>
              <a:t>Amazon.jp</a:t>
            </a:r>
            <a:r>
              <a:rPr kumimoji="1" lang="ja-JP" altLang="en-US" sz="3600" dirty="0">
                <a:solidFill>
                  <a:srgbClr val="00B050"/>
                </a:solidFill>
              </a:rPr>
              <a:t>のレビュア特徴分析</a:t>
            </a:r>
          </a:p>
        </p:txBody>
      </p:sp>
      <p:sp>
        <p:nvSpPr>
          <p:cNvPr id="4" name="コンテンツ プレースホルダー 3">
            <a:extLst>
              <a:ext uri="{FF2B5EF4-FFF2-40B4-BE49-F238E27FC236}">
                <a16:creationId xmlns:a16="http://schemas.microsoft.com/office/drawing/2014/main" id="{12E19C82-D729-47E3-AC09-E4B2F59A01ED}"/>
              </a:ext>
            </a:extLst>
          </p:cNvPr>
          <p:cNvSpPr>
            <a:spLocks noGrp="1"/>
          </p:cNvSpPr>
          <p:nvPr>
            <p:ph sz="half" idx="1"/>
          </p:nvPr>
        </p:nvSpPr>
        <p:spPr>
          <a:xfrm>
            <a:off x="497243" y="1435163"/>
            <a:ext cx="8149513" cy="1360251"/>
          </a:xfrm>
        </p:spPr>
        <p:txBody>
          <a:bodyPr>
            <a:normAutofit fontScale="92500" lnSpcReduction="10000"/>
          </a:bodyPr>
          <a:lstStyle/>
          <a:p>
            <a:r>
              <a:rPr lang="ja-JP" altLang="en-US" sz="2800" u="sng" dirty="0">
                <a:solidFill>
                  <a:schemeClr val="tx1"/>
                </a:solidFill>
                <a:latin typeface="+mj-ea"/>
                <a:ea typeface="+mj-ea"/>
              </a:rPr>
              <a:t>データ収集方法</a:t>
            </a:r>
            <a:endParaRPr lang="en-US" altLang="ja-JP" sz="2800" u="sng" dirty="0">
              <a:solidFill>
                <a:schemeClr val="tx1"/>
              </a:solidFill>
              <a:latin typeface="+mj-ea"/>
              <a:ea typeface="+mj-ea"/>
            </a:endParaRPr>
          </a:p>
          <a:p>
            <a:r>
              <a:rPr lang="ja-JP" altLang="en-US" sz="2800" dirty="0">
                <a:solidFill>
                  <a:schemeClr val="tx1"/>
                </a:solidFill>
                <a:latin typeface="+mj-ea"/>
                <a:ea typeface="+mj-ea"/>
              </a:rPr>
              <a:t>過去</a:t>
            </a:r>
            <a:r>
              <a:rPr lang="en-US" altLang="ja-JP" sz="2800" dirty="0">
                <a:solidFill>
                  <a:schemeClr val="tx1"/>
                </a:solidFill>
                <a:latin typeface="+mj-ea"/>
                <a:ea typeface="+mj-ea"/>
              </a:rPr>
              <a:t>15</a:t>
            </a:r>
            <a:r>
              <a:rPr lang="ja-JP" altLang="en-US" sz="2800" dirty="0">
                <a:solidFill>
                  <a:schemeClr val="tx1"/>
                </a:solidFill>
                <a:latin typeface="+mj-ea"/>
                <a:ea typeface="+mj-ea"/>
              </a:rPr>
              <a:t>年</a:t>
            </a:r>
            <a:r>
              <a:rPr lang="ja-JP" altLang="en-US" sz="2800" dirty="0">
                <a:latin typeface="+mj-ea"/>
                <a:ea typeface="+mj-ea"/>
              </a:rPr>
              <a:t>の年</a:t>
            </a:r>
            <a:r>
              <a:rPr lang="ja-JP" altLang="en-US" sz="2800" dirty="0">
                <a:solidFill>
                  <a:schemeClr val="tx1"/>
                </a:solidFill>
                <a:latin typeface="+mj-ea"/>
                <a:ea typeface="+mj-ea"/>
              </a:rPr>
              <a:t>間ベストセラー上位</a:t>
            </a:r>
            <a:r>
              <a:rPr lang="en-US" altLang="ja-JP" sz="2800" dirty="0">
                <a:solidFill>
                  <a:schemeClr val="tx1"/>
                </a:solidFill>
                <a:latin typeface="+mj-ea"/>
                <a:ea typeface="+mj-ea"/>
              </a:rPr>
              <a:t>20</a:t>
            </a:r>
            <a:r>
              <a:rPr lang="ja-JP" altLang="en-US" sz="2800" dirty="0">
                <a:solidFill>
                  <a:schemeClr val="tx1"/>
                </a:solidFill>
                <a:latin typeface="+mj-ea"/>
                <a:ea typeface="+mj-ea"/>
              </a:rPr>
              <a:t>位のうち</a:t>
            </a:r>
            <a:endParaRPr lang="en-US" altLang="ja-JP" sz="2800" dirty="0">
              <a:solidFill>
                <a:schemeClr val="tx1"/>
              </a:solidFill>
              <a:latin typeface="+mj-ea"/>
              <a:ea typeface="+mj-ea"/>
            </a:endParaRPr>
          </a:p>
          <a:p>
            <a:r>
              <a:rPr lang="ja-JP" altLang="en-US" sz="2800" dirty="0">
                <a:solidFill>
                  <a:schemeClr val="tx1"/>
                </a:solidFill>
                <a:latin typeface="+mj-ea"/>
                <a:ea typeface="+mj-ea"/>
              </a:rPr>
              <a:t>保守派・リベラル派著書のレビュアを収集</a:t>
            </a:r>
          </a:p>
        </p:txBody>
      </p:sp>
      <p:grpSp>
        <p:nvGrpSpPr>
          <p:cNvPr id="24" name="グループ化 23">
            <a:extLst>
              <a:ext uri="{FF2B5EF4-FFF2-40B4-BE49-F238E27FC236}">
                <a16:creationId xmlns:a16="http://schemas.microsoft.com/office/drawing/2014/main" id="{42FF6382-7DA8-4F15-BB1E-4EC56052BEC6}"/>
              </a:ext>
            </a:extLst>
          </p:cNvPr>
          <p:cNvGrpSpPr/>
          <p:nvPr/>
        </p:nvGrpSpPr>
        <p:grpSpPr>
          <a:xfrm>
            <a:off x="381412" y="3058564"/>
            <a:ext cx="8149513" cy="3114028"/>
            <a:chOff x="1130094" y="3499806"/>
            <a:chExt cx="7322971" cy="2121907"/>
          </a:xfrm>
        </p:grpSpPr>
        <p:sp>
          <p:nvSpPr>
            <p:cNvPr id="25" name="正方形/長方形 24">
              <a:extLst>
                <a:ext uri="{FF2B5EF4-FFF2-40B4-BE49-F238E27FC236}">
                  <a16:creationId xmlns:a16="http://schemas.microsoft.com/office/drawing/2014/main" id="{8EFDD260-A59C-4960-B762-568B3D53B291}"/>
                </a:ext>
              </a:extLst>
            </p:cNvPr>
            <p:cNvSpPr/>
            <p:nvPr/>
          </p:nvSpPr>
          <p:spPr>
            <a:xfrm>
              <a:off x="4623134" y="3540515"/>
              <a:ext cx="1479105" cy="634314"/>
            </a:xfrm>
            <a:prstGeom prst="rect">
              <a:avLst/>
            </a:prstGeom>
            <a:solidFill>
              <a:schemeClr val="accent5">
                <a:lumMod val="40000"/>
                <a:lumOff val="60000"/>
              </a:schemeClr>
            </a:solidFill>
            <a:ln/>
          </p:spPr>
          <p:style>
            <a:lnRef idx="3">
              <a:schemeClr val="lt1"/>
            </a:lnRef>
            <a:fillRef idx="1">
              <a:schemeClr val="accent5"/>
            </a:fillRef>
            <a:effectRef idx="1">
              <a:schemeClr val="accent5"/>
            </a:effectRef>
            <a:fontRef idx="minor">
              <a:schemeClr val="lt1"/>
            </a:fontRef>
          </p:style>
          <p:txBody>
            <a:bodyPr rtlCol="0" anchor="ctr"/>
            <a:lstStyle/>
            <a:p>
              <a:pPr algn="ctr"/>
              <a:r>
                <a:rPr kumimoji="1" lang="ja-JP" altLang="en-US" sz="2400" b="1" dirty="0">
                  <a:solidFill>
                    <a:schemeClr val="tx1"/>
                  </a:solidFill>
                </a:rPr>
                <a:t>保守系</a:t>
              </a:r>
              <a:endParaRPr kumimoji="1" lang="en-US" altLang="ja-JP" sz="2400" b="1" dirty="0">
                <a:solidFill>
                  <a:schemeClr val="tx1"/>
                </a:solidFill>
              </a:endParaRPr>
            </a:p>
            <a:p>
              <a:pPr algn="ctr"/>
              <a:r>
                <a:rPr lang="ja-JP" altLang="en-US" sz="2400" b="1" dirty="0">
                  <a:solidFill>
                    <a:schemeClr val="tx1"/>
                  </a:solidFill>
                </a:rPr>
                <a:t>レビュア</a:t>
              </a:r>
              <a:endParaRPr kumimoji="1" lang="ja-JP" altLang="en-US" sz="2400" b="1" dirty="0">
                <a:solidFill>
                  <a:schemeClr val="tx1"/>
                </a:solidFill>
              </a:endParaRPr>
            </a:p>
          </p:txBody>
        </p:sp>
        <p:grpSp>
          <p:nvGrpSpPr>
            <p:cNvPr id="26" name="グループ化 25">
              <a:extLst>
                <a:ext uri="{FF2B5EF4-FFF2-40B4-BE49-F238E27FC236}">
                  <a16:creationId xmlns:a16="http://schemas.microsoft.com/office/drawing/2014/main" id="{FC5DE7FB-ACB3-49B9-86CD-6AA9A8E888EC}"/>
                </a:ext>
              </a:extLst>
            </p:cNvPr>
            <p:cNvGrpSpPr/>
            <p:nvPr/>
          </p:nvGrpSpPr>
          <p:grpSpPr>
            <a:xfrm>
              <a:off x="1130094" y="3499806"/>
              <a:ext cx="7322971" cy="2121907"/>
              <a:chOff x="1130094" y="3499806"/>
              <a:chExt cx="7322971" cy="2121907"/>
            </a:xfrm>
          </p:grpSpPr>
          <p:sp>
            <p:nvSpPr>
              <p:cNvPr id="27" name="正方形/長方形 26">
                <a:extLst>
                  <a:ext uri="{FF2B5EF4-FFF2-40B4-BE49-F238E27FC236}">
                    <a16:creationId xmlns:a16="http://schemas.microsoft.com/office/drawing/2014/main" id="{56185154-9A90-4E75-A295-E17C306E7B3F}"/>
                  </a:ext>
                </a:extLst>
              </p:cNvPr>
              <p:cNvSpPr/>
              <p:nvPr/>
            </p:nvSpPr>
            <p:spPr>
              <a:xfrm>
                <a:off x="1235676" y="3534033"/>
                <a:ext cx="1915298" cy="469557"/>
              </a:xfrm>
              <a:prstGeom prst="rect">
                <a:avLst/>
              </a:prstGeom>
              <a:solidFill>
                <a:schemeClr val="accent5">
                  <a:lumMod val="40000"/>
                  <a:lumOff val="60000"/>
                </a:schemeClr>
              </a:solidFill>
              <a:ln/>
            </p:spPr>
            <p:style>
              <a:lnRef idx="3">
                <a:schemeClr val="lt1"/>
              </a:lnRef>
              <a:fillRef idx="1">
                <a:schemeClr val="accent5"/>
              </a:fillRef>
              <a:effectRef idx="1">
                <a:schemeClr val="accent5"/>
              </a:effectRef>
              <a:fontRef idx="minor">
                <a:schemeClr val="lt1"/>
              </a:fontRef>
            </p:style>
            <p:txBody>
              <a:bodyPr rtlCol="0" anchor="ctr"/>
              <a:lstStyle/>
              <a:p>
                <a:pPr algn="ctr"/>
                <a:r>
                  <a:rPr kumimoji="1" lang="ja-JP" altLang="en-US" sz="2400" b="1" dirty="0">
                    <a:solidFill>
                      <a:schemeClr val="tx1"/>
                    </a:solidFill>
                  </a:rPr>
                  <a:t>保守系書籍</a:t>
                </a:r>
              </a:p>
            </p:txBody>
          </p:sp>
          <p:sp>
            <p:nvSpPr>
              <p:cNvPr id="28" name="正方形/長方形 27">
                <a:extLst>
                  <a:ext uri="{FF2B5EF4-FFF2-40B4-BE49-F238E27FC236}">
                    <a16:creationId xmlns:a16="http://schemas.microsoft.com/office/drawing/2014/main" id="{BF45DDF2-CDC8-446D-966D-1F16874C45CE}"/>
                  </a:ext>
                </a:extLst>
              </p:cNvPr>
              <p:cNvSpPr/>
              <p:nvPr/>
            </p:nvSpPr>
            <p:spPr>
              <a:xfrm>
                <a:off x="1130094" y="5005351"/>
                <a:ext cx="2103860" cy="469558"/>
              </a:xfrm>
              <a:prstGeom prst="rect">
                <a:avLst/>
              </a:prstGeom>
              <a:solidFill>
                <a:schemeClr val="accent3">
                  <a:lumMod val="20000"/>
                  <a:lumOff val="80000"/>
                </a:schemeClr>
              </a:solidFill>
              <a:ln/>
            </p:spPr>
            <p:style>
              <a:lnRef idx="3">
                <a:schemeClr val="lt1"/>
              </a:lnRef>
              <a:fillRef idx="1">
                <a:schemeClr val="accent5"/>
              </a:fillRef>
              <a:effectRef idx="1">
                <a:schemeClr val="accent5"/>
              </a:effectRef>
              <a:fontRef idx="minor">
                <a:schemeClr val="lt1"/>
              </a:fontRef>
            </p:style>
            <p:txBody>
              <a:bodyPr rtlCol="0" anchor="ctr"/>
              <a:lstStyle/>
              <a:p>
                <a:pPr algn="ctr"/>
                <a:r>
                  <a:rPr lang="ja-JP" altLang="en-US" sz="2400" b="1" dirty="0">
                    <a:solidFill>
                      <a:schemeClr val="tx1"/>
                    </a:solidFill>
                  </a:rPr>
                  <a:t>リベラル</a:t>
                </a:r>
                <a:r>
                  <a:rPr kumimoji="1" lang="ja-JP" altLang="en-US" sz="2400" b="1" dirty="0">
                    <a:solidFill>
                      <a:schemeClr val="tx1"/>
                    </a:solidFill>
                  </a:rPr>
                  <a:t>系書籍</a:t>
                </a:r>
              </a:p>
            </p:txBody>
          </p:sp>
          <p:sp>
            <p:nvSpPr>
              <p:cNvPr id="29" name="矢印: 右 28">
                <a:extLst>
                  <a:ext uri="{FF2B5EF4-FFF2-40B4-BE49-F238E27FC236}">
                    <a16:creationId xmlns:a16="http://schemas.microsoft.com/office/drawing/2014/main" id="{9CD33A93-D52E-432A-9A30-6C096C832690}"/>
                  </a:ext>
                </a:extLst>
              </p:cNvPr>
              <p:cNvSpPr/>
              <p:nvPr/>
            </p:nvSpPr>
            <p:spPr>
              <a:xfrm rot="13852863">
                <a:off x="3191454" y="4299783"/>
                <a:ext cx="1364169" cy="383125"/>
              </a:xfrm>
              <a:prstGeom prst="rightArrow">
                <a:avLst/>
              </a:prstGeom>
              <a:solidFill>
                <a:srgbClr val="00206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9D3248DE-B13B-4F98-9189-34DFF7FC7FD1}"/>
                  </a:ext>
                </a:extLst>
              </p:cNvPr>
              <p:cNvSpPr/>
              <p:nvPr/>
            </p:nvSpPr>
            <p:spPr>
              <a:xfrm rot="10800000">
                <a:off x="3253299" y="5152393"/>
                <a:ext cx="1252307" cy="248109"/>
              </a:xfrm>
              <a:prstGeom prst="rightArrow">
                <a:avLst/>
              </a:prstGeom>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kumimoji="1" lang="ja-JP" altLang="en-US"/>
              </a:p>
            </p:txBody>
          </p:sp>
          <p:sp>
            <p:nvSpPr>
              <p:cNvPr id="31" name="正方形/長方形 30">
                <a:extLst>
                  <a:ext uri="{FF2B5EF4-FFF2-40B4-BE49-F238E27FC236}">
                    <a16:creationId xmlns:a16="http://schemas.microsoft.com/office/drawing/2014/main" id="{6CFB4DC7-4DB5-4AED-8A53-4D048371AF71}"/>
                  </a:ext>
                </a:extLst>
              </p:cNvPr>
              <p:cNvSpPr/>
              <p:nvPr/>
            </p:nvSpPr>
            <p:spPr>
              <a:xfrm>
                <a:off x="4623134" y="4922973"/>
                <a:ext cx="1567203" cy="634314"/>
              </a:xfrm>
              <a:prstGeom prst="rect">
                <a:avLst/>
              </a:prstGeom>
              <a:solidFill>
                <a:schemeClr val="accent3">
                  <a:lumMod val="20000"/>
                  <a:lumOff val="80000"/>
                </a:schemeClr>
              </a:solidFill>
              <a:ln/>
            </p:spPr>
            <p:style>
              <a:lnRef idx="3">
                <a:schemeClr val="lt1"/>
              </a:lnRef>
              <a:fillRef idx="1">
                <a:schemeClr val="accent5"/>
              </a:fillRef>
              <a:effectRef idx="1">
                <a:schemeClr val="accent5"/>
              </a:effectRef>
              <a:fontRef idx="minor">
                <a:schemeClr val="lt1"/>
              </a:fontRef>
            </p:style>
            <p:txBody>
              <a:bodyPr rtlCol="0" anchor="ctr"/>
              <a:lstStyle/>
              <a:p>
                <a:pPr algn="ctr"/>
                <a:r>
                  <a:rPr lang="ja-JP" altLang="en-US" sz="2400" b="1" dirty="0">
                    <a:solidFill>
                      <a:schemeClr val="tx1"/>
                    </a:solidFill>
                  </a:rPr>
                  <a:t>リベラル</a:t>
                </a:r>
                <a:r>
                  <a:rPr kumimoji="1" lang="ja-JP" altLang="en-US" sz="2400" b="1" dirty="0">
                    <a:solidFill>
                      <a:schemeClr val="tx1"/>
                    </a:solidFill>
                  </a:rPr>
                  <a:t>系</a:t>
                </a:r>
                <a:endParaRPr kumimoji="1" lang="en-US" altLang="ja-JP" sz="2400" b="1" dirty="0">
                  <a:solidFill>
                    <a:schemeClr val="tx1"/>
                  </a:solidFill>
                </a:endParaRPr>
              </a:p>
              <a:p>
                <a:pPr algn="ctr"/>
                <a:r>
                  <a:rPr lang="ja-JP" altLang="en-US" sz="2400" b="1" dirty="0">
                    <a:solidFill>
                      <a:schemeClr val="tx1"/>
                    </a:solidFill>
                  </a:rPr>
                  <a:t>レビュア</a:t>
                </a:r>
                <a:endParaRPr kumimoji="1" lang="ja-JP" altLang="en-US" sz="2400" b="1" dirty="0">
                  <a:solidFill>
                    <a:schemeClr val="tx1"/>
                  </a:solidFill>
                </a:endParaRPr>
              </a:p>
            </p:txBody>
          </p:sp>
          <p:sp>
            <p:nvSpPr>
              <p:cNvPr id="32" name="矢印: 右 31">
                <a:extLst>
                  <a:ext uri="{FF2B5EF4-FFF2-40B4-BE49-F238E27FC236}">
                    <a16:creationId xmlns:a16="http://schemas.microsoft.com/office/drawing/2014/main" id="{BBBC210A-65F9-4769-B1B0-94964AC6E9C0}"/>
                  </a:ext>
                </a:extLst>
              </p:cNvPr>
              <p:cNvSpPr/>
              <p:nvPr/>
            </p:nvSpPr>
            <p:spPr>
              <a:xfrm rot="8468138">
                <a:off x="3029043" y="4457029"/>
                <a:ext cx="1797214" cy="286399"/>
              </a:xfrm>
              <a:prstGeom prst="rightArrow">
                <a:avLst/>
              </a:prstGeom>
              <a:solidFill>
                <a:srgbClr val="00206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kumimoji="1" lang="ja-JP" altLang="en-US"/>
              </a:p>
            </p:txBody>
          </p:sp>
          <p:sp>
            <p:nvSpPr>
              <p:cNvPr id="33" name="矢印: 右 32">
                <a:extLst>
                  <a:ext uri="{FF2B5EF4-FFF2-40B4-BE49-F238E27FC236}">
                    <a16:creationId xmlns:a16="http://schemas.microsoft.com/office/drawing/2014/main" id="{BDD8DC63-CCF4-4693-A67D-B1DFC466C68C}"/>
                  </a:ext>
                </a:extLst>
              </p:cNvPr>
              <p:cNvSpPr/>
              <p:nvPr/>
            </p:nvSpPr>
            <p:spPr>
              <a:xfrm rot="10800000">
                <a:off x="3253299" y="3612244"/>
                <a:ext cx="1252306" cy="248109"/>
              </a:xfrm>
              <a:prstGeom prst="rightArrow">
                <a:avLst/>
              </a:prstGeom>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kumimoji="1" lang="ja-JP" altLang="en-US"/>
              </a:p>
            </p:txBody>
          </p:sp>
          <p:sp>
            <p:nvSpPr>
              <p:cNvPr id="35" name="テキスト ボックス 34">
                <a:extLst>
                  <a:ext uri="{FF2B5EF4-FFF2-40B4-BE49-F238E27FC236}">
                    <a16:creationId xmlns:a16="http://schemas.microsoft.com/office/drawing/2014/main" id="{E8DCF16D-A577-45A3-BCD0-62AF2D5BC919}"/>
                  </a:ext>
                </a:extLst>
              </p:cNvPr>
              <p:cNvSpPr txBox="1"/>
              <p:nvPr/>
            </p:nvSpPr>
            <p:spPr>
              <a:xfrm>
                <a:off x="3392116" y="5328105"/>
                <a:ext cx="974669" cy="293608"/>
              </a:xfrm>
              <a:prstGeom prst="rect">
                <a:avLst/>
              </a:prstGeom>
              <a:noFill/>
            </p:spPr>
            <p:txBody>
              <a:bodyPr wrap="square" rtlCol="0">
                <a:spAutoFit/>
              </a:bodyPr>
              <a:lstStyle/>
              <a:p>
                <a:r>
                  <a:rPr kumimoji="1" lang="ja-JP" altLang="en-US" sz="2200" b="1" dirty="0">
                    <a:solidFill>
                      <a:srgbClr val="FF0000"/>
                    </a:solidFill>
                  </a:rPr>
                  <a:t>高評価</a:t>
                </a:r>
              </a:p>
            </p:txBody>
          </p:sp>
          <p:sp>
            <p:nvSpPr>
              <p:cNvPr id="36" name="テキスト ボックス 35">
                <a:extLst>
                  <a:ext uri="{FF2B5EF4-FFF2-40B4-BE49-F238E27FC236}">
                    <a16:creationId xmlns:a16="http://schemas.microsoft.com/office/drawing/2014/main" id="{155EC86D-7F28-4AF2-8FFF-67DAFEA5B3B6}"/>
                  </a:ext>
                </a:extLst>
              </p:cNvPr>
              <p:cNvSpPr txBox="1"/>
              <p:nvPr/>
            </p:nvSpPr>
            <p:spPr>
              <a:xfrm rot="3009227">
                <a:off x="3517166" y="4024517"/>
                <a:ext cx="890117" cy="392769"/>
              </a:xfrm>
              <a:prstGeom prst="rect">
                <a:avLst/>
              </a:prstGeom>
              <a:noFill/>
            </p:spPr>
            <p:txBody>
              <a:bodyPr wrap="square" rtlCol="0">
                <a:spAutoFit/>
              </a:bodyPr>
              <a:lstStyle/>
              <a:p>
                <a:r>
                  <a:rPr kumimoji="1" lang="ja-JP" altLang="en-US" sz="2200" b="1" dirty="0">
                    <a:solidFill>
                      <a:srgbClr val="002060"/>
                    </a:solidFill>
                  </a:rPr>
                  <a:t>低評価</a:t>
                </a:r>
              </a:p>
            </p:txBody>
          </p:sp>
          <p:sp>
            <p:nvSpPr>
              <p:cNvPr id="37" name="テキスト ボックス 36">
                <a:extLst>
                  <a:ext uri="{FF2B5EF4-FFF2-40B4-BE49-F238E27FC236}">
                    <a16:creationId xmlns:a16="http://schemas.microsoft.com/office/drawing/2014/main" id="{44A6DD2C-9AD5-4E72-BD2F-22704C05D30B}"/>
                  </a:ext>
                </a:extLst>
              </p:cNvPr>
              <p:cNvSpPr txBox="1"/>
              <p:nvPr/>
            </p:nvSpPr>
            <p:spPr>
              <a:xfrm rot="19311732">
                <a:off x="2881266" y="4453424"/>
                <a:ext cx="1014706" cy="293608"/>
              </a:xfrm>
              <a:prstGeom prst="rect">
                <a:avLst/>
              </a:prstGeom>
              <a:noFill/>
            </p:spPr>
            <p:txBody>
              <a:bodyPr wrap="square" rtlCol="0">
                <a:spAutoFit/>
              </a:bodyPr>
              <a:lstStyle/>
              <a:p>
                <a:r>
                  <a:rPr kumimoji="1" lang="ja-JP" altLang="en-US" sz="2200" b="1" dirty="0">
                    <a:solidFill>
                      <a:srgbClr val="002060"/>
                    </a:solidFill>
                  </a:rPr>
                  <a:t>低評価</a:t>
                </a:r>
              </a:p>
            </p:txBody>
          </p:sp>
          <p:sp>
            <p:nvSpPr>
              <p:cNvPr id="38" name="右中かっこ 37">
                <a:extLst>
                  <a:ext uri="{FF2B5EF4-FFF2-40B4-BE49-F238E27FC236}">
                    <a16:creationId xmlns:a16="http://schemas.microsoft.com/office/drawing/2014/main" id="{098B2443-4A26-4E05-BFD2-94AA1A04E84E}"/>
                  </a:ext>
                </a:extLst>
              </p:cNvPr>
              <p:cNvSpPr/>
              <p:nvPr/>
            </p:nvSpPr>
            <p:spPr>
              <a:xfrm>
                <a:off x="6039071" y="3499806"/>
                <a:ext cx="416460" cy="721096"/>
              </a:xfrm>
              <a:prstGeom prst="rightBrace">
                <a:avLst>
                  <a:gd name="adj1" fmla="val 26664"/>
                  <a:gd name="adj2" fmla="val 50000"/>
                </a:avLst>
              </a:prstGeom>
            </p:spPr>
            <p:style>
              <a:lnRef idx="2">
                <a:schemeClr val="accent5"/>
              </a:lnRef>
              <a:fillRef idx="0">
                <a:schemeClr val="accent5"/>
              </a:fillRef>
              <a:effectRef idx="1">
                <a:schemeClr val="accent5"/>
              </a:effectRef>
              <a:fontRef idx="minor">
                <a:schemeClr val="tx1"/>
              </a:fontRef>
            </p:style>
            <p:txBody>
              <a:bodyPr rtlCol="0" anchor="ctr"/>
              <a:lstStyle/>
              <a:p>
                <a:pPr algn="ctr"/>
                <a:endParaRPr kumimoji="1" lang="ja-JP" altLang="en-US"/>
              </a:p>
            </p:txBody>
          </p:sp>
          <p:sp>
            <p:nvSpPr>
              <p:cNvPr id="39" name="右中かっこ 38">
                <a:extLst>
                  <a:ext uri="{FF2B5EF4-FFF2-40B4-BE49-F238E27FC236}">
                    <a16:creationId xmlns:a16="http://schemas.microsoft.com/office/drawing/2014/main" id="{8D957F39-087A-4A4B-9473-748200145427}"/>
                  </a:ext>
                </a:extLst>
              </p:cNvPr>
              <p:cNvSpPr/>
              <p:nvPr/>
            </p:nvSpPr>
            <p:spPr>
              <a:xfrm>
                <a:off x="6051516" y="4879582"/>
                <a:ext cx="416460" cy="721096"/>
              </a:xfrm>
              <a:prstGeom prst="rightBrace">
                <a:avLst>
                  <a:gd name="adj1" fmla="val 26664"/>
                  <a:gd name="adj2" fmla="val 50000"/>
                </a:avLst>
              </a:prstGeom>
            </p:spPr>
            <p:style>
              <a:lnRef idx="2">
                <a:schemeClr val="accent2"/>
              </a:lnRef>
              <a:fillRef idx="0">
                <a:schemeClr val="accent2"/>
              </a:fillRef>
              <a:effectRef idx="1">
                <a:schemeClr val="accent2"/>
              </a:effectRef>
              <a:fontRef idx="minor">
                <a:schemeClr val="tx1"/>
              </a:fontRef>
            </p:style>
            <p:txBody>
              <a:bodyPr rtlCol="0" anchor="ctr"/>
              <a:lstStyle/>
              <a:p>
                <a:pPr algn="ctr"/>
                <a:endParaRPr kumimoji="1" lang="ja-JP" altLang="en-US"/>
              </a:p>
            </p:txBody>
          </p:sp>
          <p:sp>
            <p:nvSpPr>
              <p:cNvPr id="40" name="正方形/長方形 39">
                <a:extLst>
                  <a:ext uri="{FF2B5EF4-FFF2-40B4-BE49-F238E27FC236}">
                    <a16:creationId xmlns:a16="http://schemas.microsoft.com/office/drawing/2014/main" id="{0B50A59A-AF8C-4CDE-B80B-4F3530B1ABF8}"/>
                  </a:ext>
                </a:extLst>
              </p:cNvPr>
              <p:cNvSpPr/>
              <p:nvPr/>
            </p:nvSpPr>
            <p:spPr>
              <a:xfrm>
                <a:off x="6467977" y="3525797"/>
                <a:ext cx="1820987" cy="634314"/>
              </a:xfrm>
              <a:prstGeom prst="rect">
                <a:avLst/>
              </a:prstGeom>
              <a:solidFill>
                <a:schemeClr val="accent5">
                  <a:lumMod val="40000"/>
                  <a:lumOff val="60000"/>
                </a:schemeClr>
              </a:solidFill>
              <a:ln/>
            </p:spPr>
            <p:style>
              <a:lnRef idx="3">
                <a:schemeClr val="lt1"/>
              </a:lnRef>
              <a:fillRef idx="1">
                <a:schemeClr val="accent5"/>
              </a:fillRef>
              <a:effectRef idx="1">
                <a:schemeClr val="accent5"/>
              </a:effectRef>
              <a:fontRef idx="minor">
                <a:schemeClr val="lt1"/>
              </a:fontRef>
            </p:style>
            <p:txBody>
              <a:bodyPr rtlCol="0" anchor="ctr"/>
              <a:lstStyle/>
              <a:p>
                <a:pPr algn="ctr"/>
                <a:r>
                  <a:rPr kumimoji="1" lang="en-US" altLang="ja-JP" sz="2400" b="1" dirty="0">
                    <a:solidFill>
                      <a:schemeClr val="tx1"/>
                    </a:solidFill>
                  </a:rPr>
                  <a:t>100</a:t>
                </a:r>
                <a:r>
                  <a:rPr kumimoji="1" lang="ja-JP" altLang="en-US" sz="2400" b="1" dirty="0">
                    <a:solidFill>
                      <a:schemeClr val="tx1"/>
                    </a:solidFill>
                  </a:rPr>
                  <a:t>レビュー</a:t>
                </a:r>
                <a:endParaRPr kumimoji="1" lang="en-US" altLang="ja-JP" sz="2400" b="1" dirty="0">
                  <a:solidFill>
                    <a:schemeClr val="tx1"/>
                  </a:solidFill>
                </a:endParaRPr>
              </a:p>
              <a:p>
                <a:pPr algn="ctr"/>
                <a:r>
                  <a:rPr kumimoji="1" lang="ja-JP" altLang="en-US" sz="2400" b="1" dirty="0">
                    <a:solidFill>
                      <a:schemeClr val="tx1"/>
                    </a:solidFill>
                  </a:rPr>
                  <a:t>収集</a:t>
                </a:r>
              </a:p>
            </p:txBody>
          </p:sp>
          <p:sp>
            <p:nvSpPr>
              <p:cNvPr id="41" name="正方形/長方形 40">
                <a:extLst>
                  <a:ext uri="{FF2B5EF4-FFF2-40B4-BE49-F238E27FC236}">
                    <a16:creationId xmlns:a16="http://schemas.microsoft.com/office/drawing/2014/main" id="{756B70C0-1512-4ED8-ACB1-C08724836F88}"/>
                  </a:ext>
                </a:extLst>
              </p:cNvPr>
              <p:cNvSpPr/>
              <p:nvPr/>
            </p:nvSpPr>
            <p:spPr>
              <a:xfrm>
                <a:off x="6489394" y="4922973"/>
                <a:ext cx="1820987" cy="634314"/>
              </a:xfrm>
              <a:prstGeom prst="rect">
                <a:avLst/>
              </a:prstGeom>
              <a:solidFill>
                <a:schemeClr val="accent3">
                  <a:lumMod val="20000"/>
                  <a:lumOff val="80000"/>
                </a:schemeClr>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kumimoji="1" lang="en-US" altLang="ja-JP" sz="1400" b="1" dirty="0">
                  <a:solidFill>
                    <a:schemeClr val="tx1">
                      <a:lumMod val="85000"/>
                      <a:lumOff val="15000"/>
                    </a:schemeClr>
                  </a:solidFill>
                </a:endParaRPr>
              </a:p>
              <a:p>
                <a:pPr algn="ctr"/>
                <a:r>
                  <a:rPr kumimoji="1" lang="en-US" altLang="ja-JP" sz="2400" b="1" dirty="0">
                    <a:solidFill>
                      <a:schemeClr val="tx1"/>
                    </a:solidFill>
                  </a:rPr>
                  <a:t>100</a:t>
                </a:r>
                <a:r>
                  <a:rPr kumimoji="1" lang="ja-JP" altLang="en-US" sz="2400" b="1" dirty="0">
                    <a:solidFill>
                      <a:schemeClr val="tx1"/>
                    </a:solidFill>
                  </a:rPr>
                  <a:t>レビュー</a:t>
                </a:r>
                <a:endParaRPr kumimoji="1" lang="en-US" altLang="ja-JP" sz="2400" b="1" dirty="0">
                  <a:solidFill>
                    <a:schemeClr val="tx1"/>
                  </a:solidFill>
                </a:endParaRPr>
              </a:p>
              <a:p>
                <a:pPr algn="ctr"/>
                <a:r>
                  <a:rPr kumimoji="1" lang="ja-JP" altLang="en-US" sz="2400" b="1" dirty="0">
                    <a:solidFill>
                      <a:schemeClr val="tx1"/>
                    </a:solidFill>
                  </a:rPr>
                  <a:t>収集</a:t>
                </a:r>
              </a:p>
            </p:txBody>
          </p:sp>
          <p:sp>
            <p:nvSpPr>
              <p:cNvPr id="42" name="矢印: 上下 41">
                <a:extLst>
                  <a:ext uri="{FF2B5EF4-FFF2-40B4-BE49-F238E27FC236}">
                    <a16:creationId xmlns:a16="http://schemas.microsoft.com/office/drawing/2014/main" id="{39A43E25-F19F-45D3-97B8-F1F367275A42}"/>
                  </a:ext>
                </a:extLst>
              </p:cNvPr>
              <p:cNvSpPr/>
              <p:nvPr/>
            </p:nvSpPr>
            <p:spPr>
              <a:xfrm>
                <a:off x="7228195" y="4201082"/>
                <a:ext cx="316065" cy="702071"/>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43" name="テキスト ボックス 42">
                <a:extLst>
                  <a:ext uri="{FF2B5EF4-FFF2-40B4-BE49-F238E27FC236}">
                    <a16:creationId xmlns:a16="http://schemas.microsoft.com/office/drawing/2014/main" id="{6EFDCB62-E67D-45B7-8F79-54815567BEDC}"/>
                  </a:ext>
                </a:extLst>
              </p:cNvPr>
              <p:cNvSpPr txBox="1"/>
              <p:nvPr/>
            </p:nvSpPr>
            <p:spPr>
              <a:xfrm>
                <a:off x="7520558" y="4353623"/>
                <a:ext cx="932507" cy="314580"/>
              </a:xfrm>
              <a:prstGeom prst="rect">
                <a:avLst/>
              </a:prstGeom>
              <a:noFill/>
            </p:spPr>
            <p:txBody>
              <a:bodyPr wrap="square" rtlCol="0">
                <a:spAutoFit/>
              </a:bodyPr>
              <a:lstStyle/>
              <a:p>
                <a:r>
                  <a:rPr kumimoji="1" lang="ja-JP" altLang="en-US" sz="2400" b="1" dirty="0"/>
                  <a:t>比較</a:t>
                </a:r>
              </a:p>
            </p:txBody>
          </p:sp>
        </p:grpSp>
      </p:grpSp>
      <p:sp>
        <p:nvSpPr>
          <p:cNvPr id="46" name="テキスト ボックス 45">
            <a:extLst>
              <a:ext uri="{FF2B5EF4-FFF2-40B4-BE49-F238E27FC236}">
                <a16:creationId xmlns:a16="http://schemas.microsoft.com/office/drawing/2014/main" id="{463E7A3B-E120-43A7-A321-A0F1D0C5B70D}"/>
              </a:ext>
            </a:extLst>
          </p:cNvPr>
          <p:cNvSpPr txBox="1"/>
          <p:nvPr/>
        </p:nvSpPr>
        <p:spPr>
          <a:xfrm>
            <a:off x="3049580" y="2895598"/>
            <a:ext cx="1069263" cy="430888"/>
          </a:xfrm>
          <a:prstGeom prst="rect">
            <a:avLst/>
          </a:prstGeom>
          <a:noFill/>
        </p:spPr>
        <p:txBody>
          <a:bodyPr wrap="square" rtlCol="0">
            <a:spAutoFit/>
          </a:bodyPr>
          <a:lstStyle/>
          <a:p>
            <a:r>
              <a:rPr kumimoji="1" lang="ja-JP" altLang="en-US" sz="2200" b="1" dirty="0">
                <a:solidFill>
                  <a:srgbClr val="FF0000"/>
                </a:solidFill>
              </a:rPr>
              <a:t>高評価</a:t>
            </a:r>
          </a:p>
        </p:txBody>
      </p:sp>
    </p:spTree>
    <p:extLst>
      <p:ext uri="{BB962C8B-B14F-4D97-AF65-F5344CB8AC3E}">
        <p14:creationId xmlns:p14="http://schemas.microsoft.com/office/powerpoint/2010/main" val="33561768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14A5E2-C6FA-4352-9A93-452C8AE0C6B8}"/>
              </a:ext>
            </a:extLst>
          </p:cNvPr>
          <p:cNvSpPr>
            <a:spLocks noGrp="1"/>
          </p:cNvSpPr>
          <p:nvPr>
            <p:ph type="title" idx="4294967295"/>
          </p:nvPr>
        </p:nvSpPr>
        <p:spPr>
          <a:xfrm>
            <a:off x="987832" y="486029"/>
            <a:ext cx="7859712" cy="919162"/>
          </a:xfrm>
        </p:spPr>
        <p:txBody>
          <a:bodyPr>
            <a:noAutofit/>
          </a:bodyPr>
          <a:lstStyle/>
          <a:p>
            <a:br>
              <a:rPr lang="en-US" altLang="ja-JP" sz="3600" dirty="0">
                <a:solidFill>
                  <a:srgbClr val="00B050"/>
                </a:solidFill>
                <a:latin typeface="+mn-ea"/>
                <a:ea typeface="+mn-ea"/>
              </a:rPr>
            </a:br>
            <a:r>
              <a:rPr lang="ja-JP" altLang="en-US" sz="3600" dirty="0">
                <a:solidFill>
                  <a:srgbClr val="00B050"/>
                </a:solidFill>
                <a:latin typeface="+mn-ea"/>
                <a:ea typeface="+mn-ea"/>
              </a:rPr>
              <a:t>使用頻度に偏りがある末尾表現</a:t>
            </a:r>
            <a:endParaRPr kumimoji="1" lang="ja-JP" altLang="en-US" sz="3600" dirty="0">
              <a:latin typeface="+mn-ea"/>
              <a:ea typeface="+mn-ea"/>
            </a:endParaRPr>
          </a:p>
        </p:txBody>
      </p:sp>
      <p:graphicFrame>
        <p:nvGraphicFramePr>
          <p:cNvPr id="5" name="表 4">
            <a:extLst>
              <a:ext uri="{FF2B5EF4-FFF2-40B4-BE49-F238E27FC236}">
                <a16:creationId xmlns:a16="http://schemas.microsoft.com/office/drawing/2014/main" id="{64B64AD9-FD95-40E3-B2F5-58D82A31E09C}"/>
              </a:ext>
            </a:extLst>
          </p:cNvPr>
          <p:cNvGraphicFramePr>
            <a:graphicFrameLocks noGrp="1"/>
          </p:cNvGraphicFramePr>
          <p:nvPr>
            <p:extLst/>
          </p:nvPr>
        </p:nvGraphicFramePr>
        <p:xfrm>
          <a:off x="221591" y="1737360"/>
          <a:ext cx="4270786" cy="3358561"/>
        </p:xfrm>
        <a:graphic>
          <a:graphicData uri="http://schemas.openxmlformats.org/drawingml/2006/table">
            <a:tbl>
              <a:tblPr/>
              <a:tblGrid>
                <a:gridCol w="2104471">
                  <a:extLst>
                    <a:ext uri="{9D8B030D-6E8A-4147-A177-3AD203B41FA5}">
                      <a16:colId xmlns:a16="http://schemas.microsoft.com/office/drawing/2014/main" val="1083675834"/>
                    </a:ext>
                  </a:extLst>
                </a:gridCol>
                <a:gridCol w="2166315">
                  <a:extLst>
                    <a:ext uri="{9D8B030D-6E8A-4147-A177-3AD203B41FA5}">
                      <a16:colId xmlns:a16="http://schemas.microsoft.com/office/drawing/2014/main" val="1840707261"/>
                    </a:ext>
                  </a:extLst>
                </a:gridCol>
              </a:tblGrid>
              <a:tr h="470581">
                <a:tc gridSpan="2">
                  <a:txBody>
                    <a:bodyPr/>
                    <a:lstStyle/>
                    <a:p>
                      <a:pPr algn="ctr"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リベラル派</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kumimoji="1" lang="ja-JP" altLang="en-US"/>
                    </a:p>
                  </a:txBody>
                  <a:tcPr/>
                </a:tc>
                <a:extLst>
                  <a:ext uri="{0D108BD9-81ED-4DB2-BD59-A6C34878D82A}">
                    <a16:rowId xmlns:a16="http://schemas.microsoft.com/office/drawing/2014/main" val="2494642702"/>
                  </a:ext>
                </a:extLst>
              </a:tr>
              <a:tr h="411480">
                <a:tc>
                  <a:txBody>
                    <a:bodyPr/>
                    <a:lstStyle/>
                    <a:p>
                      <a:pPr algn="ctr" rtl="0" fontAlgn="b"/>
                      <a:r>
                        <a:rPr lang="en-US" sz="2200" b="1" i="0" u="none" strike="noStrike" dirty="0">
                          <a:solidFill>
                            <a:srgbClr val="000000"/>
                          </a:solidFill>
                          <a:effectLst/>
                          <a:latin typeface="Yu Gothic" panose="020B0400000000000000" pitchFamily="50" charset="-128"/>
                          <a:ea typeface="Yu Gothic" panose="020B0400000000000000" pitchFamily="50" charset="-128"/>
                        </a:rPr>
                        <a:t>DVD</a:t>
                      </a:r>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レビュー</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rtl="0"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書籍レビュー</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143580227"/>
                  </a:ext>
                </a:extLst>
              </a:tr>
              <a:tr h="411480">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おすすめです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rtl="0" fontAlgn="ctr"/>
                      <a:r>
                        <a:rPr lang="ja-JP" altLang="en-US" sz="2000" b="1" i="0" u="none" strike="noStrike">
                          <a:solidFill>
                            <a:srgbClr val="000000"/>
                          </a:solidFill>
                          <a:effectLst/>
                          <a:latin typeface="Yu Gothic" panose="020B0400000000000000" pitchFamily="50" charset="-128"/>
                          <a:ea typeface="Yu Gothic" panose="020B0400000000000000" pitchFamily="50" charset="-128"/>
                        </a:rPr>
                        <a:t>ご紹介します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1501724950"/>
                  </a:ext>
                </a:extLst>
              </a:tr>
              <a:tr h="411480">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映画だと</a:t>
                      </a:r>
                      <a:r>
                        <a:rPr lang="ja-JP" altLang="en-US" sz="2000" b="1" i="0" u="none" strike="noStrike" dirty="0">
                          <a:solidFill>
                            <a:srgbClr val="FF0000"/>
                          </a:solidFill>
                          <a:effectLst/>
                          <a:latin typeface="Yu Gothic" panose="020B0400000000000000" pitchFamily="50" charset="-128"/>
                          <a:ea typeface="Yu Gothic" panose="020B0400000000000000" pitchFamily="50" charset="-128"/>
                        </a:rPr>
                        <a:t>思う</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ています！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2668828834"/>
                  </a:ext>
                </a:extLst>
              </a:tr>
              <a:tr h="411480">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残念</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だものでした</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278648660"/>
                  </a:ext>
                </a:extLst>
              </a:tr>
              <a:tr h="411480">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ていると</a:t>
                      </a:r>
                      <a:r>
                        <a:rPr lang="ja-JP" altLang="en-US" sz="2000" b="1" i="0" u="none" strike="noStrike" dirty="0">
                          <a:solidFill>
                            <a:srgbClr val="FF0000"/>
                          </a:solidFill>
                          <a:effectLst/>
                          <a:latin typeface="Yu Gothic" panose="020B0400000000000000" pitchFamily="50" charset="-128"/>
                          <a:ea typeface="Yu Gothic" panose="020B0400000000000000" pitchFamily="50" charset="-128"/>
                        </a:rPr>
                        <a:t>思う</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合格しました</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4040839170"/>
                  </a:ext>
                </a:extLst>
              </a:tr>
              <a:tr h="411480">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という</a:t>
                      </a:r>
                      <a:r>
                        <a:rPr lang="ja-JP" altLang="en-US" sz="2000" b="1" i="0" u="none" strike="noStrike" dirty="0">
                          <a:solidFill>
                            <a:srgbClr val="FF0000"/>
                          </a:solidFill>
                          <a:effectLst/>
                          <a:latin typeface="Yu Gothic" panose="020B0400000000000000" pitchFamily="50" charset="-128"/>
                          <a:ea typeface="Yu Gothic" panose="020B0400000000000000" pitchFamily="50" charset="-128"/>
                        </a:rPr>
                        <a:t>他はない</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ていってください</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3978753323"/>
                  </a:ext>
                </a:extLst>
              </a:tr>
              <a:tr h="419100">
                <a:tc>
                  <a:txBody>
                    <a:bodyPr/>
                    <a:lstStyle/>
                    <a:p>
                      <a:pPr algn="ctr" rtl="0" fontAlgn="ctr"/>
                      <a:r>
                        <a:rPr lang="ja-JP" altLang="en-US" sz="2000" b="1" i="0" u="none" strike="noStrike">
                          <a:solidFill>
                            <a:srgbClr val="000000"/>
                          </a:solidFill>
                          <a:effectLst/>
                          <a:latin typeface="Yu Gothic" panose="020B0400000000000000" pitchFamily="50" charset="-128"/>
                          <a:ea typeface="Yu Gothic" panose="020B0400000000000000" pitchFamily="50" charset="-128"/>
                        </a:rPr>
                        <a:t>という恨みがある</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オススメの本です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2469161561"/>
                  </a:ext>
                </a:extLst>
              </a:tr>
            </a:tbl>
          </a:graphicData>
        </a:graphic>
      </p:graphicFrame>
      <p:graphicFrame>
        <p:nvGraphicFramePr>
          <p:cNvPr id="7" name="表 6">
            <a:extLst>
              <a:ext uri="{FF2B5EF4-FFF2-40B4-BE49-F238E27FC236}">
                <a16:creationId xmlns:a16="http://schemas.microsoft.com/office/drawing/2014/main" id="{8A4EF9E2-17B0-4FC8-A16D-787E67B83EEF}"/>
              </a:ext>
            </a:extLst>
          </p:cNvPr>
          <p:cNvGraphicFramePr>
            <a:graphicFrameLocks noGrp="1"/>
          </p:cNvGraphicFramePr>
          <p:nvPr>
            <p:extLst/>
          </p:nvPr>
        </p:nvGraphicFramePr>
        <p:xfrm>
          <a:off x="4917688" y="1735173"/>
          <a:ext cx="3929856" cy="3358559"/>
        </p:xfrm>
        <a:graphic>
          <a:graphicData uri="http://schemas.openxmlformats.org/drawingml/2006/table">
            <a:tbl>
              <a:tblPr/>
              <a:tblGrid>
                <a:gridCol w="1979271">
                  <a:extLst>
                    <a:ext uri="{9D8B030D-6E8A-4147-A177-3AD203B41FA5}">
                      <a16:colId xmlns:a16="http://schemas.microsoft.com/office/drawing/2014/main" val="615601351"/>
                    </a:ext>
                  </a:extLst>
                </a:gridCol>
                <a:gridCol w="1950585">
                  <a:extLst>
                    <a:ext uri="{9D8B030D-6E8A-4147-A177-3AD203B41FA5}">
                      <a16:colId xmlns:a16="http://schemas.microsoft.com/office/drawing/2014/main" val="563832820"/>
                    </a:ext>
                  </a:extLst>
                </a:gridCol>
              </a:tblGrid>
              <a:tr h="440315">
                <a:tc gridSpan="2">
                  <a:txBody>
                    <a:bodyPr/>
                    <a:lstStyle/>
                    <a:p>
                      <a:pPr algn="ctr" rtl="0"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保守派</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kumimoji="1" lang="ja-JP" altLang="en-US"/>
                    </a:p>
                  </a:txBody>
                  <a:tcPr/>
                </a:tc>
                <a:extLst>
                  <a:ext uri="{0D108BD9-81ED-4DB2-BD59-A6C34878D82A}">
                    <a16:rowId xmlns:a16="http://schemas.microsoft.com/office/drawing/2014/main" val="2983733897"/>
                  </a:ext>
                </a:extLst>
              </a:tr>
              <a:tr h="415792">
                <a:tc>
                  <a:txBody>
                    <a:bodyPr/>
                    <a:lstStyle/>
                    <a:p>
                      <a:pPr algn="ctr" rtl="0" fontAlgn="b"/>
                      <a:r>
                        <a:rPr lang="en-US" sz="2200" b="1" i="0" u="none" strike="noStrike" dirty="0">
                          <a:solidFill>
                            <a:srgbClr val="000000"/>
                          </a:solidFill>
                          <a:effectLst/>
                          <a:latin typeface="Yu Gothic" panose="020B0400000000000000" pitchFamily="50" charset="-128"/>
                          <a:ea typeface="Yu Gothic" panose="020B0400000000000000" pitchFamily="50" charset="-128"/>
                        </a:rPr>
                        <a:t>DVD</a:t>
                      </a:r>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レビュー</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rtl="0"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書籍レビュー</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758821053"/>
                  </a:ext>
                </a:extLst>
              </a:tr>
              <a:tr h="415792">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いると思います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rtl="0" fontAlgn="ctr"/>
                      <a:r>
                        <a:rPr lang="ja-JP" altLang="en-US" sz="2000" b="1" i="0" u="none" strike="noStrike">
                          <a:solidFill>
                            <a:srgbClr val="000000"/>
                          </a:solidFill>
                          <a:effectLst/>
                          <a:latin typeface="Yu Gothic" panose="020B0400000000000000" pitchFamily="50" charset="-128"/>
                          <a:ea typeface="Yu Gothic" panose="020B0400000000000000" pitchFamily="50" charset="-128"/>
                        </a:rPr>
                        <a:t>満足です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3680898880"/>
                  </a:ext>
                </a:extLst>
              </a:tr>
              <a:tr h="415792">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を感じました</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ていた」</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4267584986"/>
                  </a:ext>
                </a:extLst>
              </a:tr>
              <a:tr h="415792">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たいと思います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rtl="0" fontAlgn="ctr"/>
                      <a:r>
                        <a:rPr lang="ja-JP" altLang="en-US" sz="2000" b="1" i="0" u="none" strike="noStrike">
                          <a:solidFill>
                            <a:srgbClr val="000000"/>
                          </a:solidFill>
                          <a:effectLst/>
                          <a:latin typeface="Yu Gothic" panose="020B0400000000000000" pitchFamily="50" charset="-128"/>
                          <a:ea typeface="Yu Gothic" panose="020B0400000000000000" pitchFamily="50" charset="-128"/>
                        </a:rPr>
                        <a:t>は述べている</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676896250"/>
                  </a:ext>
                </a:extLst>
              </a:tr>
              <a:tr h="423492">
                <a:tc>
                  <a:txBody>
                    <a:bodyPr/>
                    <a:lstStyle/>
                    <a:p>
                      <a:pPr algn="ctr" rtl="0" fontAlgn="ctr"/>
                      <a:r>
                        <a:rPr lang="ja-JP" altLang="en-US" sz="2000" b="1" i="0" u="none" strike="noStrike" dirty="0" err="1">
                          <a:solidFill>
                            <a:srgbClr val="000000"/>
                          </a:solidFill>
                          <a:effectLst/>
                          <a:latin typeface="Yu Gothic" panose="020B0400000000000000" pitchFamily="50" charset="-128"/>
                          <a:ea typeface="Yu Gothic" panose="020B0400000000000000" pitchFamily="50" charset="-128"/>
                        </a:rPr>
                        <a:t>の</a:t>
                      </a:r>
                      <a:r>
                        <a:rPr lang="ja-JP" altLang="en-US" sz="2000" b="1" i="0" u="none" strike="noStrike" dirty="0" err="1">
                          <a:solidFill>
                            <a:srgbClr val="FF0000"/>
                          </a:solidFill>
                          <a:effectLst/>
                          <a:latin typeface="Yu Gothic" panose="020B0400000000000000" pitchFamily="50" charset="-128"/>
                          <a:ea typeface="Yu Gothic" panose="020B0400000000000000" pitchFamily="50" charset="-128"/>
                        </a:rPr>
                        <a:t>だろうか</a:t>
                      </a:r>
                      <a:endParaRPr lang="ja-JP" altLang="en-US" sz="2000" b="1" i="0" u="none" strike="noStrike" dirty="0">
                        <a:solidFill>
                          <a:srgbClr val="FF0000"/>
                        </a:solidFill>
                        <a:effectLst/>
                        <a:latin typeface="Yu Gothic" panose="020B0400000000000000" pitchFamily="50" charset="-128"/>
                        <a:ea typeface="Yu Gothic" panose="020B0400000000000000" pitchFamily="50" charset="-128"/>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rtl="0" fontAlgn="ctr"/>
                      <a:r>
                        <a:rPr lang="ja-JP" altLang="en-US" sz="2000" b="1" i="0" u="none" strike="noStrike">
                          <a:solidFill>
                            <a:srgbClr val="000000"/>
                          </a:solidFill>
                          <a:effectLst/>
                          <a:latin typeface="Yu Gothic" panose="020B0400000000000000" pitchFamily="50" charset="-128"/>
                          <a:ea typeface="Yu Gothic" panose="020B0400000000000000" pitchFamily="50" charset="-128"/>
                        </a:rPr>
                        <a:t>を薦めている</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3574115440"/>
                  </a:ext>
                </a:extLst>
              </a:tr>
              <a:tr h="415792">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でもあります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rtl="0" fontAlgn="ctr"/>
                      <a:r>
                        <a:rPr lang="ja-JP" altLang="en-US" sz="2000" b="1" i="0" u="none" strike="noStrike" dirty="0">
                          <a:solidFill>
                            <a:srgbClr val="FF0000"/>
                          </a:solidFill>
                          <a:effectLst/>
                          <a:latin typeface="Yu Gothic" panose="020B0400000000000000" pitchFamily="50" charset="-128"/>
                          <a:ea typeface="Yu Gothic" panose="020B0400000000000000" pitchFamily="50" charset="-128"/>
                        </a:rPr>
                        <a:t>だそうである</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1640085601"/>
                  </a:ext>
                </a:extLst>
              </a:tr>
              <a:tr h="415792">
                <a:tc>
                  <a:txBody>
                    <a:bodyPr/>
                    <a:lstStyle/>
                    <a:p>
                      <a:pPr algn="ctr" rtl="0" fontAlgn="ctr"/>
                      <a:r>
                        <a:rPr lang="ja-JP" altLang="en-US" sz="2000" b="1" i="0" u="none" strike="noStrike" dirty="0">
                          <a:solidFill>
                            <a:srgbClr val="000000"/>
                          </a:solidFill>
                          <a:effectLst/>
                          <a:latin typeface="Yu Gothic" panose="020B0400000000000000" pitchFamily="50" charset="-128"/>
                          <a:ea typeface="Yu Gothic" panose="020B0400000000000000" pitchFamily="50" charset="-128"/>
                        </a:rPr>
                        <a:t>いたのです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rtl="0" fontAlgn="ctr"/>
                      <a:r>
                        <a:rPr lang="ja-JP" altLang="en-US" sz="2000" b="1" i="0" u="none" strike="noStrike" dirty="0">
                          <a:solidFill>
                            <a:srgbClr val="FF0000"/>
                          </a:solidFill>
                          <a:effectLst/>
                          <a:latin typeface="Yu Gothic" panose="020B0400000000000000" pitchFamily="50" charset="-128"/>
                          <a:ea typeface="Yu Gothic" panose="020B0400000000000000" pitchFamily="50" charset="-128"/>
                        </a:rPr>
                        <a:t>ないかな？</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1346190479"/>
                  </a:ext>
                </a:extLst>
              </a:tr>
            </a:tbl>
          </a:graphicData>
        </a:graphic>
      </p:graphicFrame>
      <p:sp>
        <p:nvSpPr>
          <p:cNvPr id="9" name="正方形/長方形 8">
            <a:extLst>
              <a:ext uri="{FF2B5EF4-FFF2-40B4-BE49-F238E27FC236}">
                <a16:creationId xmlns:a16="http://schemas.microsoft.com/office/drawing/2014/main" id="{05A79A34-6FE6-42E7-B6C5-83F78E59BED4}"/>
              </a:ext>
            </a:extLst>
          </p:cNvPr>
          <p:cNvSpPr/>
          <p:nvPr/>
        </p:nvSpPr>
        <p:spPr>
          <a:xfrm>
            <a:off x="221591" y="5425903"/>
            <a:ext cx="4270786" cy="954107"/>
          </a:xfrm>
          <a:prstGeom prst="rect">
            <a:avLst/>
          </a:prstGeom>
        </p:spPr>
        <p:txBody>
          <a:bodyPr wrap="square">
            <a:spAutoFit/>
          </a:bodyPr>
          <a:lstStyle/>
          <a:p>
            <a:pPr algn="ctr"/>
            <a:r>
              <a:rPr lang="ja-JP" altLang="en-US" sz="2800" b="1" dirty="0">
                <a:solidFill>
                  <a:srgbClr val="C00000"/>
                </a:solidFill>
                <a:latin typeface="+mn-ea"/>
              </a:rPr>
              <a:t>強い断定調</a:t>
            </a:r>
            <a:r>
              <a:rPr lang="ja-JP" altLang="en-US" sz="2800" b="1" dirty="0">
                <a:latin typeface="+mn-ea"/>
              </a:rPr>
              <a:t>の</a:t>
            </a:r>
            <a:endParaRPr lang="en-US" altLang="ja-JP" sz="2800" b="1" dirty="0">
              <a:latin typeface="+mn-ea"/>
            </a:endParaRPr>
          </a:p>
          <a:p>
            <a:pPr algn="ctr"/>
            <a:r>
              <a:rPr lang="ja-JP" altLang="en-US" sz="2800" b="1" dirty="0">
                <a:latin typeface="+mn-ea"/>
              </a:rPr>
              <a:t>表現が多い</a:t>
            </a:r>
            <a:endParaRPr lang="en-US" altLang="ja-JP" sz="2800" b="1" dirty="0">
              <a:latin typeface="+mn-ea"/>
            </a:endParaRPr>
          </a:p>
        </p:txBody>
      </p:sp>
      <p:sp>
        <p:nvSpPr>
          <p:cNvPr id="10" name="正方形/長方形 9">
            <a:extLst>
              <a:ext uri="{FF2B5EF4-FFF2-40B4-BE49-F238E27FC236}">
                <a16:creationId xmlns:a16="http://schemas.microsoft.com/office/drawing/2014/main" id="{E70F1974-62DE-406F-B60F-A171555D36E5}"/>
              </a:ext>
            </a:extLst>
          </p:cNvPr>
          <p:cNvSpPr/>
          <p:nvPr/>
        </p:nvSpPr>
        <p:spPr>
          <a:xfrm>
            <a:off x="5311917" y="5421528"/>
            <a:ext cx="2863565" cy="954107"/>
          </a:xfrm>
          <a:prstGeom prst="rect">
            <a:avLst/>
          </a:prstGeom>
        </p:spPr>
        <p:txBody>
          <a:bodyPr wrap="square">
            <a:spAutoFit/>
          </a:bodyPr>
          <a:lstStyle/>
          <a:p>
            <a:pPr lvl="0" algn="ctr"/>
            <a:r>
              <a:rPr lang="ja-JP" altLang="en-US" sz="2800" b="1" dirty="0">
                <a:solidFill>
                  <a:srgbClr val="C00000"/>
                </a:solidFill>
                <a:latin typeface="+mn-ea"/>
              </a:rPr>
              <a:t>自信のない</a:t>
            </a:r>
            <a:endParaRPr lang="en-US" altLang="ja-JP" sz="2800" b="1" dirty="0">
              <a:solidFill>
                <a:srgbClr val="C00000"/>
              </a:solidFill>
              <a:latin typeface="+mn-ea"/>
            </a:endParaRPr>
          </a:p>
          <a:p>
            <a:pPr lvl="0" algn="ctr"/>
            <a:r>
              <a:rPr lang="ja-JP" altLang="en-US" sz="2800" b="1" dirty="0">
                <a:latin typeface="+mn-ea"/>
              </a:rPr>
              <a:t>表現が多い</a:t>
            </a:r>
            <a:endParaRPr lang="en-US" altLang="ja-JP" sz="2800" b="1" dirty="0">
              <a:latin typeface="+mn-ea"/>
            </a:endParaRPr>
          </a:p>
        </p:txBody>
      </p:sp>
    </p:spTree>
    <p:extLst>
      <p:ext uri="{BB962C8B-B14F-4D97-AF65-F5344CB8AC3E}">
        <p14:creationId xmlns:p14="http://schemas.microsoft.com/office/powerpoint/2010/main" val="37555606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C782B6-2B6B-427E-88D9-BB309739F354}"/>
              </a:ext>
            </a:extLst>
          </p:cNvPr>
          <p:cNvSpPr>
            <a:spLocks noGrp="1"/>
          </p:cNvSpPr>
          <p:nvPr>
            <p:ph type="title" idx="4294967295"/>
          </p:nvPr>
        </p:nvSpPr>
        <p:spPr>
          <a:xfrm>
            <a:off x="950707" y="252534"/>
            <a:ext cx="7543800" cy="919162"/>
          </a:xfrm>
        </p:spPr>
        <p:txBody>
          <a:bodyPr>
            <a:noAutofit/>
          </a:bodyPr>
          <a:lstStyle/>
          <a:p>
            <a:r>
              <a:rPr lang="ja-JP" altLang="en-US" sz="3600" dirty="0">
                <a:solidFill>
                  <a:srgbClr val="00B050"/>
                </a:solidFill>
              </a:rPr>
              <a:t>使用頻度に偏りがある名詞</a:t>
            </a:r>
            <a:endParaRPr kumimoji="1" lang="ja-JP" altLang="en-US" sz="3600" dirty="0"/>
          </a:p>
        </p:txBody>
      </p:sp>
      <p:graphicFrame>
        <p:nvGraphicFramePr>
          <p:cNvPr id="3" name="表 2">
            <a:extLst>
              <a:ext uri="{FF2B5EF4-FFF2-40B4-BE49-F238E27FC236}">
                <a16:creationId xmlns:a16="http://schemas.microsoft.com/office/drawing/2014/main" id="{467DEBA4-1D47-4C2C-9E34-0E5AAFDC20E6}"/>
              </a:ext>
            </a:extLst>
          </p:cNvPr>
          <p:cNvGraphicFramePr>
            <a:graphicFrameLocks noGrp="1"/>
          </p:cNvGraphicFramePr>
          <p:nvPr>
            <p:extLst/>
          </p:nvPr>
        </p:nvGraphicFramePr>
        <p:xfrm>
          <a:off x="112295" y="1337310"/>
          <a:ext cx="4267200" cy="4183380"/>
        </p:xfrm>
        <a:graphic>
          <a:graphicData uri="http://schemas.openxmlformats.org/drawingml/2006/table">
            <a:tbl>
              <a:tblPr/>
              <a:tblGrid>
                <a:gridCol w="2342147">
                  <a:extLst>
                    <a:ext uri="{9D8B030D-6E8A-4147-A177-3AD203B41FA5}">
                      <a16:colId xmlns:a16="http://schemas.microsoft.com/office/drawing/2014/main" val="1118884337"/>
                    </a:ext>
                  </a:extLst>
                </a:gridCol>
                <a:gridCol w="1925053">
                  <a:extLst>
                    <a:ext uri="{9D8B030D-6E8A-4147-A177-3AD203B41FA5}">
                      <a16:colId xmlns:a16="http://schemas.microsoft.com/office/drawing/2014/main" val="213570398"/>
                    </a:ext>
                  </a:extLst>
                </a:gridCol>
              </a:tblGrid>
              <a:tr h="464820">
                <a:tc gridSpan="2">
                  <a:txBody>
                    <a:bodyPr/>
                    <a:lstStyle/>
                    <a:p>
                      <a:pPr algn="ctr"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リベラル派</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kumimoji="1" lang="ja-JP" altLang="en-US"/>
                    </a:p>
                  </a:txBody>
                  <a:tcPr/>
                </a:tc>
                <a:extLst>
                  <a:ext uri="{0D108BD9-81ED-4DB2-BD59-A6C34878D82A}">
                    <a16:rowId xmlns:a16="http://schemas.microsoft.com/office/drawing/2014/main" val="4199496229"/>
                  </a:ext>
                </a:extLst>
              </a:tr>
              <a:tr h="464820">
                <a:tc>
                  <a:txBody>
                    <a:bodyPr/>
                    <a:lstStyle/>
                    <a:p>
                      <a:pPr algn="ctr"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書籍商品情報</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書籍レビュー</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904565"/>
                  </a:ext>
                </a:extLst>
              </a:tr>
              <a:tr h="464820">
                <a:tc>
                  <a:txBody>
                    <a:bodyPr/>
                    <a:lstStyle/>
                    <a:p>
                      <a:pPr algn="ctr" fontAlgn="b"/>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ファンタジア文庫</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fontAlgn="b"/>
                      <a:r>
                        <a:rPr lang="ja-JP" altLang="en-US" sz="2200" b="1" i="0" u="none" strike="noStrike">
                          <a:solidFill>
                            <a:srgbClr val="FF0000"/>
                          </a:solidFill>
                          <a:effectLst/>
                          <a:latin typeface="Yu Gothic" panose="020B0400000000000000" pitchFamily="50" charset="-128"/>
                          <a:ea typeface="Yu Gothic" panose="020B0400000000000000" pitchFamily="50" charset="-128"/>
                        </a:rPr>
                        <a:t>ラノベ</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3105069813"/>
                  </a:ext>
                </a:extLst>
              </a:tr>
              <a:tr h="464820">
                <a:tc>
                  <a:txBody>
                    <a:bodyPr/>
                    <a:lstStyle/>
                    <a:p>
                      <a:pPr algn="ctr" fontAlgn="b"/>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ガガガ文庫</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エッチ</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871963236"/>
                  </a:ext>
                </a:extLst>
              </a:tr>
              <a:tr h="464820">
                <a:tc>
                  <a:txBody>
                    <a:bodyPr/>
                    <a:lstStyle/>
                    <a:p>
                      <a:pPr algn="ctr" fontAlgn="b"/>
                      <a:r>
                        <a:rPr lang="ja-JP" altLang="en-US" sz="2200" b="1" i="0" u="none" strike="noStrike">
                          <a:solidFill>
                            <a:srgbClr val="000000"/>
                          </a:solidFill>
                          <a:effectLst/>
                          <a:latin typeface="Yu Gothic" panose="020B0400000000000000" pitchFamily="50" charset="-128"/>
                          <a:ea typeface="Yu Gothic" panose="020B0400000000000000" pitchFamily="50" charset="-128"/>
                        </a:rPr>
                        <a:t>中国語</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おまえ</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3435786010"/>
                  </a:ext>
                </a:extLst>
              </a:tr>
              <a:tr h="464820">
                <a:tc>
                  <a:txBody>
                    <a:bodyPr/>
                    <a:lstStyle/>
                    <a:p>
                      <a:pPr algn="ctr" fontAlgn="b"/>
                      <a:r>
                        <a:rPr lang="ja-JP" altLang="en-US" sz="2200" b="1" i="0" u="none" strike="noStrike">
                          <a:solidFill>
                            <a:srgbClr val="000000"/>
                          </a:solidFill>
                          <a:effectLst/>
                          <a:latin typeface="Yu Gothic" panose="020B0400000000000000" pitchFamily="50" charset="-128"/>
                          <a:ea typeface="Yu Gothic" panose="020B0400000000000000" pitchFamily="50" charset="-128"/>
                        </a:rPr>
                        <a:t>短歌</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駄本</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2904528933"/>
                  </a:ext>
                </a:extLst>
              </a:tr>
              <a:tr h="464820">
                <a:tc>
                  <a:txBody>
                    <a:bodyPr/>
                    <a:lstStyle/>
                    <a:p>
                      <a:pPr algn="ctr" fontAlgn="b"/>
                      <a:r>
                        <a:rPr lang="en-US" sz="2200" b="1" i="0" u="none" strike="noStrike" dirty="0">
                          <a:solidFill>
                            <a:srgbClr val="000000"/>
                          </a:solidFill>
                          <a:effectLst/>
                          <a:latin typeface="Yu Gothic" panose="020B0400000000000000" pitchFamily="50" charset="-128"/>
                          <a:ea typeface="Yu Gothic" panose="020B0400000000000000" pitchFamily="50" charset="-128"/>
                        </a:rPr>
                        <a:t>JAPAN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眼鏡</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3698344333"/>
                  </a:ext>
                </a:extLst>
              </a:tr>
              <a:tr h="464820">
                <a:tc>
                  <a:txBody>
                    <a:bodyPr/>
                    <a:lstStyle/>
                    <a:p>
                      <a:pPr algn="ctr" fontAlgn="b"/>
                      <a:r>
                        <a:rPr lang="ja-JP" altLang="en-US" sz="2200" b="1" i="0" u="none" strike="noStrike">
                          <a:solidFill>
                            <a:srgbClr val="FF0000"/>
                          </a:solidFill>
                          <a:effectLst/>
                          <a:latin typeface="Yu Gothic" panose="020B0400000000000000" pitchFamily="50" charset="-128"/>
                          <a:ea typeface="Yu Gothic" panose="020B0400000000000000" pitchFamily="50" charset="-128"/>
                        </a:rPr>
                        <a:t>電撃文庫</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fontAlgn="b"/>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美少女</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1753868341"/>
                  </a:ext>
                </a:extLst>
              </a:tr>
              <a:tr h="464820">
                <a:tc>
                  <a:txBody>
                    <a:bodyPr/>
                    <a:lstStyle/>
                    <a:p>
                      <a:pPr algn="ctr" fontAlgn="b"/>
                      <a:r>
                        <a:rPr lang="ja-JP" altLang="en-US" sz="2200" b="1" i="0" u="none" strike="noStrike">
                          <a:solidFill>
                            <a:srgbClr val="000000"/>
                          </a:solidFill>
                          <a:effectLst/>
                          <a:latin typeface="Yu Gothic" panose="020B0400000000000000" pitchFamily="50" charset="-128"/>
                          <a:ea typeface="Yu Gothic" panose="020B0400000000000000" pitchFamily="50" charset="-128"/>
                        </a:rPr>
                        <a:t>ピアノ</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tc>
                  <a:txBody>
                    <a:bodyPr/>
                    <a:lstStyle/>
                    <a:p>
                      <a:pPr algn="ctr"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自己愛</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701257754"/>
                  </a:ext>
                </a:extLst>
              </a:tr>
            </a:tbl>
          </a:graphicData>
        </a:graphic>
      </p:graphicFrame>
      <p:graphicFrame>
        <p:nvGraphicFramePr>
          <p:cNvPr id="9" name="表 8">
            <a:extLst>
              <a:ext uri="{FF2B5EF4-FFF2-40B4-BE49-F238E27FC236}">
                <a16:creationId xmlns:a16="http://schemas.microsoft.com/office/drawing/2014/main" id="{9C9514B6-B212-4E05-8E55-4B8E7871F874}"/>
              </a:ext>
            </a:extLst>
          </p:cNvPr>
          <p:cNvGraphicFramePr>
            <a:graphicFrameLocks noGrp="1"/>
          </p:cNvGraphicFramePr>
          <p:nvPr>
            <p:extLst/>
          </p:nvPr>
        </p:nvGraphicFramePr>
        <p:xfrm>
          <a:off x="4764505" y="1337310"/>
          <a:ext cx="4267200" cy="4183378"/>
        </p:xfrm>
        <a:graphic>
          <a:graphicData uri="http://schemas.openxmlformats.org/drawingml/2006/table">
            <a:tbl>
              <a:tblPr/>
              <a:tblGrid>
                <a:gridCol w="2163337">
                  <a:extLst>
                    <a:ext uri="{9D8B030D-6E8A-4147-A177-3AD203B41FA5}">
                      <a16:colId xmlns:a16="http://schemas.microsoft.com/office/drawing/2014/main" val="34113712"/>
                    </a:ext>
                  </a:extLst>
                </a:gridCol>
                <a:gridCol w="2103863">
                  <a:extLst>
                    <a:ext uri="{9D8B030D-6E8A-4147-A177-3AD203B41FA5}">
                      <a16:colId xmlns:a16="http://schemas.microsoft.com/office/drawing/2014/main" val="487652470"/>
                    </a:ext>
                  </a:extLst>
                </a:gridCol>
              </a:tblGrid>
              <a:tr h="470363">
                <a:tc gridSpan="2">
                  <a:txBody>
                    <a:bodyPr/>
                    <a:lstStyle/>
                    <a:p>
                      <a:pPr algn="ctr" fontAlgn="b"/>
                      <a:r>
                        <a:rPr lang="ja-JP" altLang="en-US" sz="2400" b="1" i="0" u="none" strike="noStrike">
                          <a:solidFill>
                            <a:srgbClr val="000000"/>
                          </a:solidFill>
                          <a:effectLst/>
                          <a:latin typeface="Yu Gothic" panose="020B0400000000000000" pitchFamily="50" charset="-128"/>
                          <a:ea typeface="Yu Gothic" panose="020B0400000000000000" pitchFamily="50" charset="-128"/>
                        </a:rPr>
                        <a:t>保守派</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kumimoji="1" lang="ja-JP" altLang="en-US"/>
                    </a:p>
                  </a:txBody>
                  <a:tcPr/>
                </a:tc>
                <a:extLst>
                  <a:ext uri="{0D108BD9-81ED-4DB2-BD59-A6C34878D82A}">
                    <a16:rowId xmlns:a16="http://schemas.microsoft.com/office/drawing/2014/main" val="1252483350"/>
                  </a:ext>
                </a:extLst>
              </a:tr>
              <a:tr h="470363">
                <a:tc>
                  <a:txBody>
                    <a:bodyPr/>
                    <a:lstStyle/>
                    <a:p>
                      <a:pPr algn="ctr"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書籍商品情報</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ja-JP" altLang="en-US" sz="2200" b="1" i="0" u="none" strike="noStrike" dirty="0">
                          <a:solidFill>
                            <a:srgbClr val="000000"/>
                          </a:solidFill>
                          <a:effectLst/>
                          <a:latin typeface="Yu Gothic" panose="020B0400000000000000" pitchFamily="50" charset="-128"/>
                          <a:ea typeface="Yu Gothic" panose="020B0400000000000000" pitchFamily="50" charset="-128"/>
                        </a:rPr>
                        <a:t>書籍レビュー</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06867987"/>
                  </a:ext>
                </a:extLst>
              </a:tr>
              <a:tr h="463236">
                <a:tc>
                  <a:txBody>
                    <a:bodyPr/>
                    <a:lstStyle/>
                    <a:p>
                      <a:pPr algn="ctr" fontAlgn="b"/>
                      <a:r>
                        <a:rPr lang="ja-JP" altLang="en-US" sz="2400" b="1" i="0" u="none" strike="noStrike" dirty="0">
                          <a:solidFill>
                            <a:srgbClr val="000000"/>
                          </a:solidFill>
                          <a:effectLst/>
                          <a:latin typeface="Yu Gothic" panose="020B0400000000000000" pitchFamily="50" charset="-128"/>
                          <a:ea typeface="Yu Gothic" panose="020B0400000000000000" pitchFamily="50" charset="-128"/>
                        </a:rPr>
                        <a:t>産経セレクト</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fontAlgn="b"/>
                      <a:r>
                        <a:rPr lang="ja-JP" altLang="en-US" sz="2400" b="1" i="0" u="none" strike="noStrike" dirty="0">
                          <a:solidFill>
                            <a:srgbClr val="FF0000"/>
                          </a:solidFill>
                          <a:effectLst/>
                          <a:latin typeface="Yu Gothic" panose="020B0400000000000000" pitchFamily="50" charset="-128"/>
                          <a:ea typeface="Yu Gothic" panose="020B0400000000000000" pitchFamily="50" charset="-128"/>
                        </a:rPr>
                        <a:t>動脈硬化</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541658394"/>
                  </a:ext>
                </a:extLst>
              </a:tr>
              <a:tr h="463236">
                <a:tc>
                  <a:txBody>
                    <a:bodyPr/>
                    <a:lstStyle/>
                    <a:p>
                      <a:pPr algn="ctr" fontAlgn="b"/>
                      <a:r>
                        <a:rPr lang="en-US" sz="2400" b="1" i="0" u="none" strike="noStrike" dirty="0">
                          <a:solidFill>
                            <a:srgbClr val="000000"/>
                          </a:solidFill>
                          <a:effectLst/>
                          <a:latin typeface="Yu Gothic" panose="020B0400000000000000" pitchFamily="50" charset="-128"/>
                          <a:ea typeface="Yu Gothic" panose="020B0400000000000000" pitchFamily="50" charset="-128"/>
                        </a:rPr>
                        <a:t>GHQ</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タンパク質</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4151947194"/>
                  </a:ext>
                </a:extLst>
              </a:tr>
              <a:tr h="463236">
                <a:tc>
                  <a:txBody>
                    <a:bodyPr/>
                    <a:lstStyle/>
                    <a:p>
                      <a:pPr algn="ctr" fontAlgn="b"/>
                      <a:r>
                        <a:rPr lang="ja-JP" altLang="en-US" sz="2400" b="1" i="0" u="none" strike="noStrike">
                          <a:solidFill>
                            <a:srgbClr val="000000"/>
                          </a:solidFill>
                          <a:effectLst/>
                          <a:latin typeface="Yu Gothic" panose="020B0400000000000000" pitchFamily="50" charset="-128"/>
                          <a:ea typeface="Yu Gothic" panose="020B0400000000000000" pitchFamily="50" charset="-128"/>
                        </a:rPr>
                        <a:t>光人社</a:t>
                      </a:r>
                      <a:r>
                        <a:rPr lang="en-US" sz="2400" b="1" i="0" u="none" strike="noStrike">
                          <a:solidFill>
                            <a:srgbClr val="000000"/>
                          </a:solidFill>
                          <a:effectLst/>
                          <a:latin typeface="Yu Gothic" panose="020B0400000000000000" pitchFamily="50" charset="-128"/>
                          <a:ea typeface="Yu Gothic" panose="020B0400000000000000" pitchFamily="50" charset="-128"/>
                        </a:rPr>
                        <a:t>NF</a:t>
                      </a:r>
                      <a:r>
                        <a:rPr lang="ja-JP" altLang="en-US" sz="2400" b="1" i="0" u="none" strike="noStrike">
                          <a:solidFill>
                            <a:srgbClr val="000000"/>
                          </a:solidFill>
                          <a:effectLst/>
                          <a:latin typeface="Yu Gothic" panose="020B0400000000000000" pitchFamily="50" charset="-128"/>
                          <a:ea typeface="Yu Gothic" panose="020B0400000000000000" pitchFamily="50" charset="-128"/>
                        </a:rPr>
                        <a:t>文庫</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fontAlgn="b"/>
                      <a:r>
                        <a:rPr lang="ja-JP" altLang="en-US" sz="2400" b="1" i="0" u="none" strike="noStrike" dirty="0">
                          <a:solidFill>
                            <a:srgbClr val="000000"/>
                          </a:solidFill>
                          <a:effectLst/>
                          <a:latin typeface="Yu Gothic" panose="020B0400000000000000" pitchFamily="50" charset="-128"/>
                          <a:ea typeface="Yu Gothic" panose="020B0400000000000000" pitchFamily="50" charset="-128"/>
                        </a:rPr>
                        <a:t>インスリン</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480415496"/>
                  </a:ext>
                </a:extLst>
              </a:tr>
              <a:tr h="463236">
                <a:tc>
                  <a:txBody>
                    <a:bodyPr/>
                    <a:lstStyle/>
                    <a:p>
                      <a:pPr algn="ctr" fontAlgn="b"/>
                      <a:r>
                        <a:rPr lang="ja-JP" altLang="en-US" sz="2400" b="1" i="0" u="none" strike="noStrike">
                          <a:solidFill>
                            <a:srgbClr val="000000"/>
                          </a:solidFill>
                          <a:effectLst/>
                          <a:latin typeface="Yu Gothic" panose="020B0400000000000000" pitchFamily="50" charset="-128"/>
                          <a:ea typeface="Yu Gothic" panose="020B0400000000000000" pitchFamily="50" charset="-128"/>
                        </a:rPr>
                        <a:t>悪韓論</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fontAlgn="b"/>
                      <a:r>
                        <a:rPr lang="ja-JP" altLang="en-US" sz="2400" b="1" i="0" u="none" strike="noStrike" dirty="0">
                          <a:solidFill>
                            <a:srgbClr val="FF0000"/>
                          </a:solidFill>
                          <a:effectLst/>
                          <a:latin typeface="Yu Gothic" panose="020B0400000000000000" pitchFamily="50" charset="-128"/>
                          <a:ea typeface="Yu Gothic" panose="020B0400000000000000" pitchFamily="50" charset="-128"/>
                        </a:rPr>
                        <a:t>反日左翼</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2936194631"/>
                  </a:ext>
                </a:extLst>
              </a:tr>
              <a:tr h="463236">
                <a:tc>
                  <a:txBody>
                    <a:bodyPr/>
                    <a:lstStyle/>
                    <a:p>
                      <a:pPr algn="ctr" fontAlgn="b"/>
                      <a:r>
                        <a:rPr lang="ja-JP" altLang="en-US" sz="2400" b="1" i="0" u="none" strike="noStrike">
                          <a:solidFill>
                            <a:srgbClr val="000000"/>
                          </a:solidFill>
                          <a:effectLst/>
                          <a:latin typeface="Yu Gothic" panose="020B0400000000000000" pitchFamily="50" charset="-128"/>
                          <a:ea typeface="Yu Gothic" panose="020B0400000000000000" pitchFamily="50" charset="-128"/>
                        </a:rPr>
                        <a:t>大統領</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fontAlgn="b"/>
                      <a:r>
                        <a:rPr lang="ja-JP" altLang="en-US" sz="2400" b="1" i="0" u="none" strike="noStrike" dirty="0">
                          <a:solidFill>
                            <a:srgbClr val="FF0000"/>
                          </a:solidFill>
                          <a:effectLst/>
                          <a:latin typeface="Yu Gothic" panose="020B0400000000000000" pitchFamily="50" charset="-128"/>
                          <a:ea typeface="Yu Gothic" panose="020B0400000000000000" pitchFamily="50" charset="-128"/>
                        </a:rPr>
                        <a:t>糖質制限</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2840824618"/>
                  </a:ext>
                </a:extLst>
              </a:tr>
              <a:tr h="463236">
                <a:tc>
                  <a:txBody>
                    <a:bodyPr/>
                    <a:lstStyle/>
                    <a:p>
                      <a:pPr algn="ctr" fontAlgn="b"/>
                      <a:r>
                        <a:rPr lang="ja-JP" altLang="en-US" sz="2400" b="1" i="0" u="none" strike="noStrike">
                          <a:solidFill>
                            <a:srgbClr val="000000"/>
                          </a:solidFill>
                          <a:effectLst/>
                          <a:latin typeface="Yu Gothic" panose="020B0400000000000000" pitchFamily="50" charset="-128"/>
                          <a:ea typeface="Yu Gothic" panose="020B0400000000000000" pitchFamily="50" charset="-128"/>
                        </a:rPr>
                        <a:t>反日</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fontAlgn="b"/>
                      <a:r>
                        <a:rPr lang="ja-JP" altLang="en-US" sz="2400" b="1" i="0" u="none" strike="noStrike" dirty="0">
                          <a:solidFill>
                            <a:srgbClr val="000000"/>
                          </a:solidFill>
                          <a:effectLst/>
                          <a:latin typeface="Yu Gothic" panose="020B0400000000000000" pitchFamily="50" charset="-128"/>
                          <a:ea typeface="Yu Gothic" panose="020B0400000000000000" pitchFamily="50" charset="-128"/>
                        </a:rPr>
                        <a:t>売国</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371942677"/>
                  </a:ext>
                </a:extLst>
              </a:tr>
              <a:tr h="463236">
                <a:tc>
                  <a:txBody>
                    <a:bodyPr/>
                    <a:lstStyle/>
                    <a:p>
                      <a:pPr algn="ctr" fontAlgn="b"/>
                      <a:r>
                        <a:rPr lang="ja-JP" altLang="en-US" sz="2400" b="1" i="0" u="none" strike="noStrike" dirty="0">
                          <a:solidFill>
                            <a:srgbClr val="FF0000"/>
                          </a:solidFill>
                          <a:effectLst/>
                          <a:latin typeface="Yu Gothic" panose="020B0400000000000000" pitchFamily="50" charset="-128"/>
                          <a:ea typeface="Yu Gothic" panose="020B0400000000000000" pitchFamily="50" charset="-128"/>
                        </a:rPr>
                        <a:t>朝鮮</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tc>
                  <a:txBody>
                    <a:bodyPr/>
                    <a:lstStyle/>
                    <a:p>
                      <a:pPr algn="ctr" fontAlgn="b"/>
                      <a:r>
                        <a:rPr lang="ja-JP" altLang="en-US" sz="2400" b="1" i="0" u="none" strike="noStrike" dirty="0">
                          <a:solidFill>
                            <a:srgbClr val="000000"/>
                          </a:solidFill>
                          <a:effectLst/>
                          <a:latin typeface="Yu Gothic" panose="020B0400000000000000" pitchFamily="50" charset="-128"/>
                          <a:ea typeface="Yu Gothic" panose="020B0400000000000000" pitchFamily="50" charset="-128"/>
                        </a:rPr>
                        <a:t>チャイナ</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2450216393"/>
                  </a:ext>
                </a:extLst>
              </a:tr>
            </a:tbl>
          </a:graphicData>
        </a:graphic>
      </p:graphicFrame>
      <p:sp>
        <p:nvSpPr>
          <p:cNvPr id="11" name="正方形/長方形 10">
            <a:extLst>
              <a:ext uri="{FF2B5EF4-FFF2-40B4-BE49-F238E27FC236}">
                <a16:creationId xmlns:a16="http://schemas.microsoft.com/office/drawing/2014/main" id="{5C28A43B-0C94-4016-9FC1-13CD642B5DF9}"/>
              </a:ext>
            </a:extLst>
          </p:cNvPr>
          <p:cNvSpPr/>
          <p:nvPr/>
        </p:nvSpPr>
        <p:spPr>
          <a:xfrm>
            <a:off x="301214" y="5649561"/>
            <a:ext cx="4270786" cy="461665"/>
          </a:xfrm>
          <a:prstGeom prst="rect">
            <a:avLst/>
          </a:prstGeom>
        </p:spPr>
        <p:txBody>
          <a:bodyPr wrap="square">
            <a:spAutoFit/>
          </a:bodyPr>
          <a:lstStyle/>
          <a:p>
            <a:pPr algn="ctr"/>
            <a:r>
              <a:rPr lang="ja-JP" altLang="en-US" sz="2400" b="1" dirty="0">
                <a:solidFill>
                  <a:srgbClr val="C00000"/>
                </a:solidFill>
                <a:latin typeface="+mn-ea"/>
              </a:rPr>
              <a:t>年齢層が低い</a:t>
            </a:r>
            <a:endParaRPr lang="en-US" altLang="ja-JP" sz="2400" b="1" dirty="0">
              <a:solidFill>
                <a:srgbClr val="C00000"/>
              </a:solidFill>
              <a:latin typeface="+mn-ea"/>
            </a:endParaRPr>
          </a:p>
        </p:txBody>
      </p:sp>
      <p:sp>
        <p:nvSpPr>
          <p:cNvPr id="12" name="正方形/長方形 11">
            <a:extLst>
              <a:ext uri="{FF2B5EF4-FFF2-40B4-BE49-F238E27FC236}">
                <a16:creationId xmlns:a16="http://schemas.microsoft.com/office/drawing/2014/main" id="{D7E65F2F-3CBE-4F58-BDD5-23F18ECEB3D0}"/>
              </a:ext>
            </a:extLst>
          </p:cNvPr>
          <p:cNvSpPr/>
          <p:nvPr/>
        </p:nvSpPr>
        <p:spPr>
          <a:xfrm>
            <a:off x="4873214" y="5649561"/>
            <a:ext cx="4270786" cy="1200329"/>
          </a:xfrm>
          <a:prstGeom prst="rect">
            <a:avLst/>
          </a:prstGeom>
        </p:spPr>
        <p:txBody>
          <a:bodyPr wrap="square">
            <a:spAutoFit/>
          </a:bodyPr>
          <a:lstStyle/>
          <a:p>
            <a:pPr algn="ctr"/>
            <a:r>
              <a:rPr lang="ja-JP" altLang="en-US" sz="2400" b="1" dirty="0">
                <a:solidFill>
                  <a:srgbClr val="C00000"/>
                </a:solidFill>
                <a:latin typeface="+mn-ea"/>
              </a:rPr>
              <a:t>年齢層が高い</a:t>
            </a:r>
            <a:endParaRPr lang="en-US" altLang="ja-JP" sz="2400" b="1" dirty="0">
              <a:solidFill>
                <a:srgbClr val="C00000"/>
              </a:solidFill>
              <a:latin typeface="+mn-ea"/>
            </a:endParaRPr>
          </a:p>
          <a:p>
            <a:pPr algn="ctr"/>
            <a:r>
              <a:rPr lang="ja-JP" altLang="en-US" sz="2400" b="1" dirty="0">
                <a:solidFill>
                  <a:srgbClr val="C00000"/>
                </a:solidFill>
                <a:latin typeface="+mn-ea"/>
              </a:rPr>
              <a:t>政治的思想が強い</a:t>
            </a:r>
            <a:endParaRPr lang="en-US" altLang="ja-JP" sz="2400" b="1" dirty="0">
              <a:solidFill>
                <a:srgbClr val="C00000"/>
              </a:solidFill>
              <a:latin typeface="+mn-ea"/>
            </a:endParaRPr>
          </a:p>
          <a:p>
            <a:pPr algn="ctr"/>
            <a:endParaRPr lang="en-US" altLang="ja-JP" sz="2400" b="1" u="sng" dirty="0">
              <a:solidFill>
                <a:srgbClr val="C00000"/>
              </a:solidFill>
            </a:endParaRPr>
          </a:p>
        </p:txBody>
      </p:sp>
      <p:sp>
        <p:nvSpPr>
          <p:cNvPr id="13" name="テキスト ボックス 12">
            <a:extLst>
              <a:ext uri="{FF2B5EF4-FFF2-40B4-BE49-F238E27FC236}">
                <a16:creationId xmlns:a16="http://schemas.microsoft.com/office/drawing/2014/main" id="{541ADA0F-E881-49E7-ABA4-FE4BDE7EC702}"/>
              </a:ext>
            </a:extLst>
          </p:cNvPr>
          <p:cNvSpPr txBox="1"/>
          <p:nvPr/>
        </p:nvSpPr>
        <p:spPr>
          <a:xfrm>
            <a:off x="238589" y="6286466"/>
            <a:ext cx="5019675" cy="461665"/>
          </a:xfrm>
          <a:prstGeom prst="rect">
            <a:avLst/>
          </a:prstGeom>
          <a:noFill/>
        </p:spPr>
        <p:txBody>
          <a:bodyPr wrap="square" rtlCol="0">
            <a:spAutoFit/>
          </a:bodyPr>
          <a:lstStyle/>
          <a:p>
            <a:r>
              <a:rPr lang="en-US" altLang="ja-JP" sz="2400" dirty="0"/>
              <a:t>※</a:t>
            </a:r>
            <a:r>
              <a:rPr kumimoji="1" lang="ja-JP" altLang="en-US" sz="2400" dirty="0"/>
              <a:t>商品情報</a:t>
            </a:r>
            <a:r>
              <a:rPr kumimoji="1" lang="en-US" altLang="ja-JP" sz="2400" dirty="0"/>
              <a:t>:</a:t>
            </a:r>
            <a:r>
              <a:rPr kumimoji="1" lang="ja-JP" altLang="en-US" sz="2400" dirty="0"/>
              <a:t>商品名＋出版社名</a:t>
            </a:r>
          </a:p>
        </p:txBody>
      </p:sp>
    </p:spTree>
    <p:extLst>
      <p:ext uri="{BB962C8B-B14F-4D97-AF65-F5344CB8AC3E}">
        <p14:creationId xmlns:p14="http://schemas.microsoft.com/office/powerpoint/2010/main" val="8719749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B58FAB-F8BD-4300-A488-2F9B3C9ACCA5}"/>
              </a:ext>
            </a:extLst>
          </p:cNvPr>
          <p:cNvSpPr>
            <a:spLocks noGrp="1"/>
          </p:cNvSpPr>
          <p:nvPr>
            <p:ph type="title"/>
          </p:nvPr>
        </p:nvSpPr>
        <p:spPr/>
        <p:txBody>
          <a:bodyPr>
            <a:normAutofit/>
          </a:bodyPr>
          <a:lstStyle/>
          <a:p>
            <a:r>
              <a:rPr kumimoji="1" lang="ja-JP" altLang="en-US" dirty="0">
                <a:solidFill>
                  <a:schemeClr val="tx1"/>
                </a:solidFill>
                <a:latin typeface="+mn-ea"/>
                <a:ea typeface="+mn-ea"/>
              </a:rPr>
              <a:t>本テーマの今後の展望</a:t>
            </a:r>
          </a:p>
        </p:txBody>
      </p:sp>
      <p:sp>
        <p:nvSpPr>
          <p:cNvPr id="5" name="コンテンツ プレースホルダー 4">
            <a:extLst>
              <a:ext uri="{FF2B5EF4-FFF2-40B4-BE49-F238E27FC236}">
                <a16:creationId xmlns:a16="http://schemas.microsoft.com/office/drawing/2014/main" id="{CEAD2924-7ABC-4B97-B44D-11E8D2AB7C80}"/>
              </a:ext>
            </a:extLst>
          </p:cNvPr>
          <p:cNvSpPr>
            <a:spLocks noGrp="1"/>
          </p:cNvSpPr>
          <p:nvPr>
            <p:ph idx="1"/>
          </p:nvPr>
        </p:nvSpPr>
        <p:spPr>
          <a:xfrm>
            <a:off x="457200" y="2257902"/>
            <a:ext cx="8490857" cy="3531739"/>
          </a:xfrm>
        </p:spPr>
        <p:txBody>
          <a:bodyPr>
            <a:normAutofit/>
          </a:bodyPr>
          <a:lstStyle/>
          <a:p>
            <a:pPr>
              <a:lnSpc>
                <a:spcPct val="100000"/>
              </a:lnSpc>
              <a:buFont typeface="Wingdings" panose="05000000000000000000" pitchFamily="2" charset="2"/>
              <a:buChar char="l"/>
            </a:pPr>
            <a:r>
              <a:rPr kumimoji="1" lang="ja-JP" altLang="en-US" sz="3200" dirty="0">
                <a:solidFill>
                  <a:schemeClr val="tx1">
                    <a:lumMod val="85000"/>
                    <a:lumOff val="15000"/>
                  </a:schemeClr>
                </a:solidFill>
                <a:latin typeface="+mn-ea"/>
              </a:rPr>
              <a:t>既にあるデータをもとに、分析を深める</a:t>
            </a:r>
            <a:endParaRPr kumimoji="1" lang="en-US" altLang="ja-JP" sz="3200" dirty="0">
              <a:solidFill>
                <a:schemeClr val="tx1">
                  <a:lumMod val="85000"/>
                  <a:lumOff val="15000"/>
                </a:schemeClr>
              </a:solidFill>
              <a:latin typeface="+mn-ea"/>
            </a:endParaRPr>
          </a:p>
          <a:p>
            <a:pPr lvl="1">
              <a:lnSpc>
                <a:spcPct val="100000"/>
              </a:lnSpc>
              <a:buFont typeface="Wingdings" panose="05000000000000000000" pitchFamily="2" charset="2"/>
              <a:buChar char="l"/>
            </a:pPr>
            <a:r>
              <a:rPr lang="ja-JP" altLang="en-US" sz="2800" dirty="0">
                <a:solidFill>
                  <a:schemeClr val="tx1">
                    <a:lumMod val="85000"/>
                    <a:lumOff val="15000"/>
                  </a:schemeClr>
                </a:solidFill>
                <a:latin typeface="+mn-ea"/>
              </a:rPr>
              <a:t>レビュアが見た映画のあらすじをスクレイピング</a:t>
            </a:r>
            <a:endParaRPr kumimoji="1" lang="en-US" altLang="ja-JP" sz="2800" dirty="0">
              <a:solidFill>
                <a:schemeClr val="tx1">
                  <a:lumMod val="85000"/>
                  <a:lumOff val="15000"/>
                </a:schemeClr>
              </a:solidFill>
              <a:latin typeface="+mn-ea"/>
            </a:endParaRPr>
          </a:p>
          <a:p>
            <a:pPr lvl="1">
              <a:lnSpc>
                <a:spcPct val="100000"/>
              </a:lnSpc>
              <a:buFont typeface="Wingdings" panose="05000000000000000000" pitchFamily="2" charset="2"/>
              <a:buChar char="l"/>
            </a:pPr>
            <a:r>
              <a:rPr kumimoji="1" lang="ja-JP" altLang="en-US" sz="2800" dirty="0">
                <a:solidFill>
                  <a:schemeClr val="tx1">
                    <a:lumMod val="85000"/>
                    <a:lumOff val="15000"/>
                  </a:schemeClr>
                </a:solidFill>
                <a:latin typeface="+mn-ea"/>
              </a:rPr>
              <a:t>議員一人ずつに着目</a:t>
            </a:r>
            <a:endParaRPr kumimoji="1" lang="en-US" altLang="ja-JP" sz="2400" dirty="0">
              <a:solidFill>
                <a:schemeClr val="tx1">
                  <a:lumMod val="85000"/>
                  <a:lumOff val="15000"/>
                </a:schemeClr>
              </a:solidFill>
              <a:latin typeface="+mn-ea"/>
            </a:endParaRPr>
          </a:p>
          <a:p>
            <a:pPr lvl="1">
              <a:buFont typeface="Wingdings" panose="05000000000000000000" pitchFamily="2" charset="2"/>
              <a:buChar char="l"/>
            </a:pPr>
            <a:endParaRPr kumimoji="1" lang="en-US" altLang="ja-JP" sz="2800" dirty="0">
              <a:solidFill>
                <a:schemeClr val="tx1">
                  <a:lumMod val="85000"/>
                  <a:lumOff val="15000"/>
                </a:schemeClr>
              </a:solidFill>
              <a:latin typeface="+mn-ea"/>
            </a:endParaRPr>
          </a:p>
          <a:p>
            <a:pPr marL="0" indent="0">
              <a:buNone/>
            </a:pPr>
            <a:endParaRPr lang="en-US" altLang="ja-JP" sz="3200" dirty="0">
              <a:latin typeface="ＭＳ ゴシック" panose="020B0609070205080204" pitchFamily="49" charset="-128"/>
              <a:ea typeface="ＭＳ ゴシック" panose="020B0609070205080204" pitchFamily="49" charset="-128"/>
            </a:endParaRPr>
          </a:p>
        </p:txBody>
      </p:sp>
      <p:sp>
        <p:nvSpPr>
          <p:cNvPr id="8" name="正方形/長方形 7">
            <a:extLst>
              <a:ext uri="{FF2B5EF4-FFF2-40B4-BE49-F238E27FC236}">
                <a16:creationId xmlns:a16="http://schemas.microsoft.com/office/drawing/2014/main" id="{29E78F02-4BC2-4540-9E11-ABAB76BED068}"/>
              </a:ext>
            </a:extLst>
          </p:cNvPr>
          <p:cNvSpPr/>
          <p:nvPr/>
        </p:nvSpPr>
        <p:spPr>
          <a:xfrm>
            <a:off x="567230" y="1523440"/>
            <a:ext cx="8009540" cy="584775"/>
          </a:xfrm>
          <a:prstGeom prst="rect">
            <a:avLst/>
          </a:prstGeom>
        </p:spPr>
        <p:txBody>
          <a:bodyPr wrap="square">
            <a:spAutoFit/>
          </a:bodyPr>
          <a:lstStyle/>
          <a:p>
            <a:pPr algn="ctr"/>
            <a:r>
              <a:rPr lang="ja-JP" altLang="en-US" sz="3200" b="1" dirty="0">
                <a:solidFill>
                  <a:srgbClr val="000099"/>
                </a:solidFill>
                <a:latin typeface="+mn-ea"/>
              </a:rPr>
              <a:t>（ひとまず</a:t>
            </a:r>
            <a:r>
              <a:rPr lang="en-US" altLang="ja-JP" sz="3200" b="1" dirty="0">
                <a:solidFill>
                  <a:srgbClr val="000099"/>
                </a:solidFill>
                <a:latin typeface="+mn-ea"/>
              </a:rPr>
              <a:t>?</a:t>
            </a:r>
            <a:r>
              <a:rPr lang="ja-JP" altLang="en-US" sz="3200" b="1" dirty="0">
                <a:solidFill>
                  <a:srgbClr val="000099"/>
                </a:solidFill>
                <a:latin typeface="+mn-ea"/>
              </a:rPr>
              <a:t>）テンさんに引き継ぎ</a:t>
            </a:r>
            <a:endParaRPr lang="en-US" altLang="ja-JP" sz="3200" b="1" dirty="0">
              <a:solidFill>
                <a:srgbClr val="000099"/>
              </a:solidFill>
              <a:latin typeface="+mn-ea"/>
            </a:endParaRPr>
          </a:p>
        </p:txBody>
      </p:sp>
    </p:spTree>
    <p:extLst>
      <p:ext uri="{BB962C8B-B14F-4D97-AF65-F5344CB8AC3E}">
        <p14:creationId xmlns:p14="http://schemas.microsoft.com/office/powerpoint/2010/main" val="857852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D3846F0-7DBB-4A72-B719-7AB62758406F}"/>
              </a:ext>
            </a:extLst>
          </p:cNvPr>
          <p:cNvSpPr>
            <a:spLocks noGrp="1"/>
          </p:cNvSpPr>
          <p:nvPr>
            <p:ph type="title"/>
          </p:nvPr>
        </p:nvSpPr>
        <p:spPr/>
        <p:txBody>
          <a:bodyPr>
            <a:normAutofit/>
          </a:bodyPr>
          <a:lstStyle/>
          <a:p>
            <a:r>
              <a:rPr lang="ja-JP" altLang="en-US" dirty="0">
                <a:latin typeface="+mn-ea"/>
              </a:rPr>
              <a:t>今後のテーマ</a:t>
            </a:r>
            <a:endParaRPr kumimoji="1" lang="ja-JP" altLang="en-US" dirty="0"/>
          </a:p>
        </p:txBody>
      </p:sp>
      <p:sp>
        <p:nvSpPr>
          <p:cNvPr id="3" name="コンテンツ プレースホルダー 2">
            <a:extLst>
              <a:ext uri="{FF2B5EF4-FFF2-40B4-BE49-F238E27FC236}">
                <a16:creationId xmlns:a16="http://schemas.microsoft.com/office/drawing/2014/main" id="{5444E4C4-D3BB-4D04-93F2-99D8E52FF8A1}"/>
              </a:ext>
            </a:extLst>
          </p:cNvPr>
          <p:cNvSpPr>
            <a:spLocks noGrp="1"/>
          </p:cNvSpPr>
          <p:nvPr>
            <p:ph idx="1"/>
          </p:nvPr>
        </p:nvSpPr>
        <p:spPr/>
        <p:txBody>
          <a:bodyPr>
            <a:normAutofit lnSpcReduction="10000"/>
          </a:bodyPr>
          <a:lstStyle/>
          <a:p>
            <a:pPr marL="0" indent="0" algn="ctr">
              <a:buNone/>
            </a:pPr>
            <a:r>
              <a:rPr lang="ja-JP" altLang="en-US" sz="4400" dirty="0">
                <a:solidFill>
                  <a:srgbClr val="0070C0"/>
                </a:solidFill>
                <a:latin typeface="+mn-ea"/>
              </a:rPr>
              <a:t>医療画像解析</a:t>
            </a:r>
            <a:endParaRPr lang="en-US" altLang="ja-JP" sz="4400" dirty="0">
              <a:solidFill>
                <a:srgbClr val="0070C0"/>
              </a:solidFill>
              <a:latin typeface="+mn-ea"/>
            </a:endParaRPr>
          </a:p>
          <a:p>
            <a:pPr marL="0" indent="0" algn="ctr">
              <a:buNone/>
            </a:pPr>
            <a:endParaRPr lang="en-US" altLang="ja-JP" dirty="0">
              <a:latin typeface="+mn-ea"/>
            </a:endParaRPr>
          </a:p>
          <a:p>
            <a:pPr algn="ctr">
              <a:buFont typeface="Wingdings" panose="05000000000000000000" pitchFamily="2" charset="2"/>
              <a:buChar char="Ø"/>
            </a:pPr>
            <a:r>
              <a:rPr lang="ja-JP" altLang="en-US" dirty="0">
                <a:latin typeface="+mn-ea"/>
              </a:rPr>
              <a:t>右目視差画像＋キネクトの座標</a:t>
            </a:r>
            <a:br>
              <a:rPr lang="en-US" altLang="ja-JP" dirty="0">
                <a:latin typeface="+mn-ea"/>
              </a:rPr>
            </a:br>
            <a:r>
              <a:rPr lang="ja-JP" altLang="en-US" dirty="0">
                <a:latin typeface="+mn-ea"/>
              </a:rPr>
              <a:t>→左目視差画像の生成</a:t>
            </a:r>
            <a:br>
              <a:rPr lang="en-US" altLang="ja-JP" dirty="0">
                <a:latin typeface="+mn-ea"/>
              </a:rPr>
            </a:br>
            <a:endParaRPr lang="en-US" altLang="ja-JP" dirty="0">
              <a:latin typeface="+mn-ea"/>
            </a:endParaRPr>
          </a:p>
          <a:p>
            <a:pPr algn="ctr">
              <a:buFont typeface="Wingdings" panose="05000000000000000000" pitchFamily="2" charset="2"/>
              <a:buChar char="Ø"/>
            </a:pPr>
            <a:r>
              <a:rPr kumimoji="1" lang="ja-JP" altLang="en-US" dirty="0">
                <a:latin typeface="+mn-ea"/>
              </a:rPr>
              <a:t>様々な角度からの</a:t>
            </a:r>
            <a:r>
              <a:rPr kumimoji="1" lang="en-US" altLang="ja-JP" dirty="0">
                <a:latin typeface="+mn-ea"/>
              </a:rPr>
              <a:t>CT</a:t>
            </a:r>
            <a:r>
              <a:rPr kumimoji="1" lang="ja-JP" altLang="en-US" dirty="0">
                <a:latin typeface="+mn-ea"/>
              </a:rPr>
              <a:t>スキャン画像</a:t>
            </a:r>
            <a:br>
              <a:rPr kumimoji="1" lang="en-US" altLang="ja-JP" dirty="0">
                <a:latin typeface="+mn-ea"/>
              </a:rPr>
            </a:br>
            <a:r>
              <a:rPr kumimoji="1" lang="ja-JP" altLang="en-US" dirty="0">
                <a:latin typeface="+mn-ea"/>
              </a:rPr>
              <a:t>→３</a:t>
            </a:r>
            <a:r>
              <a:rPr kumimoji="1" lang="en-US" altLang="ja-JP" dirty="0">
                <a:latin typeface="+mn-ea"/>
              </a:rPr>
              <a:t>D</a:t>
            </a:r>
            <a:r>
              <a:rPr kumimoji="1" lang="ja-JP" altLang="en-US" dirty="0">
                <a:latin typeface="+mn-ea"/>
              </a:rPr>
              <a:t>モデルの生成</a:t>
            </a:r>
            <a:endParaRPr kumimoji="1" lang="en-US" altLang="ja-JP" dirty="0">
              <a:latin typeface="+mn-ea"/>
            </a:endParaRPr>
          </a:p>
          <a:p>
            <a:pPr marL="0" indent="0" algn="ctr">
              <a:buNone/>
            </a:pPr>
            <a:endParaRPr kumimoji="1" lang="en-US" altLang="ja-JP" dirty="0">
              <a:latin typeface="+mn-ea"/>
            </a:endParaRPr>
          </a:p>
          <a:p>
            <a:pPr marL="0" indent="0" algn="ctr">
              <a:buNone/>
            </a:pPr>
            <a:r>
              <a:rPr lang="ja-JP" altLang="en-US" sz="2800" dirty="0">
                <a:latin typeface="+mn-ea"/>
              </a:rPr>
              <a:t>月曜日に放射線科の森先生と打ち合わせ</a:t>
            </a:r>
            <a:endParaRPr lang="en-US" altLang="ja-JP" sz="2800" dirty="0">
              <a:latin typeface="+mn-ea"/>
            </a:endParaRPr>
          </a:p>
          <a:p>
            <a:pPr marL="0" indent="0" algn="ctr">
              <a:buNone/>
            </a:pPr>
            <a:r>
              <a:rPr kumimoji="1" lang="en-US" altLang="ja-JP" sz="2800" dirty="0">
                <a:latin typeface="+mn-ea"/>
              </a:rPr>
              <a:t>4/10</a:t>
            </a:r>
            <a:r>
              <a:rPr lang="ja-JP" altLang="en-US" sz="2800" dirty="0">
                <a:latin typeface="+mn-ea"/>
              </a:rPr>
              <a:t>頃に</a:t>
            </a:r>
            <a:r>
              <a:rPr kumimoji="1" lang="ja-JP" altLang="en-US" sz="2800" dirty="0">
                <a:latin typeface="+mn-ea"/>
              </a:rPr>
              <a:t>データを頂ける</a:t>
            </a:r>
            <a:r>
              <a:rPr kumimoji="1" lang="en-US" altLang="ja-JP" sz="2800" dirty="0">
                <a:latin typeface="+mn-ea"/>
              </a:rPr>
              <a:t>…</a:t>
            </a:r>
            <a:r>
              <a:rPr kumimoji="1" lang="ja-JP" altLang="en-US" sz="2800" dirty="0">
                <a:latin typeface="+mn-ea"/>
              </a:rPr>
              <a:t>？</a:t>
            </a:r>
          </a:p>
        </p:txBody>
      </p:sp>
    </p:spTree>
    <p:extLst>
      <p:ext uri="{BB962C8B-B14F-4D97-AF65-F5344CB8AC3E}">
        <p14:creationId xmlns:p14="http://schemas.microsoft.com/office/powerpoint/2010/main" val="20969428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50ECA4-C9C7-44BA-B229-D4D734773163}"/>
              </a:ext>
            </a:extLst>
          </p:cNvPr>
          <p:cNvSpPr>
            <a:spLocks noGrp="1"/>
          </p:cNvSpPr>
          <p:nvPr>
            <p:ph type="title"/>
          </p:nvPr>
        </p:nvSpPr>
        <p:spPr/>
        <p:txBody>
          <a:bodyPr/>
          <a:lstStyle/>
          <a:p>
            <a:r>
              <a:rPr lang="ja-JP" altLang="en-US" dirty="0"/>
              <a:t>学会報告</a:t>
            </a:r>
            <a:endParaRPr kumimoji="1" lang="ja-JP" altLang="en-US" dirty="0"/>
          </a:p>
        </p:txBody>
      </p:sp>
      <p:sp>
        <p:nvSpPr>
          <p:cNvPr id="3" name="コンテンツ プレースホルダー 2">
            <a:extLst>
              <a:ext uri="{FF2B5EF4-FFF2-40B4-BE49-F238E27FC236}">
                <a16:creationId xmlns:a16="http://schemas.microsoft.com/office/drawing/2014/main" id="{3C11265D-9AB5-44CD-A206-4DE5BA250179}"/>
              </a:ext>
            </a:extLst>
          </p:cNvPr>
          <p:cNvSpPr>
            <a:spLocks noGrp="1"/>
          </p:cNvSpPr>
          <p:nvPr>
            <p:ph idx="1"/>
          </p:nvPr>
        </p:nvSpPr>
        <p:spPr/>
        <p:txBody>
          <a:bodyPr>
            <a:normAutofit/>
          </a:bodyPr>
          <a:lstStyle/>
          <a:p>
            <a:pPr>
              <a:buFont typeface="Wingdings" panose="05000000000000000000" pitchFamily="2" charset="2"/>
              <a:buChar char="ü"/>
            </a:pPr>
            <a:r>
              <a:rPr lang="ja-JP" altLang="en-US" sz="2800" dirty="0"/>
              <a:t>会場：名古屋大学　東山キャンパス</a:t>
            </a:r>
            <a:br>
              <a:rPr lang="en-US" altLang="ja-JP" sz="2800" dirty="0"/>
            </a:br>
            <a:endParaRPr lang="en-US" altLang="ja-JP" sz="2800" dirty="0"/>
          </a:p>
          <a:p>
            <a:pPr>
              <a:buFont typeface="Wingdings" panose="05000000000000000000" pitchFamily="2" charset="2"/>
              <a:buChar char="ü"/>
            </a:pPr>
            <a:r>
              <a:rPr lang="ja-JP" altLang="en-US" sz="2800" dirty="0"/>
              <a:t>日程</a:t>
            </a:r>
            <a:r>
              <a:rPr lang="en-US" altLang="ja-JP" sz="2800" dirty="0"/>
              <a:t>:</a:t>
            </a:r>
          </a:p>
          <a:p>
            <a:pPr lvl="1">
              <a:buFont typeface="Wingdings" panose="05000000000000000000" pitchFamily="2" charset="2"/>
              <a:buChar char="ü"/>
            </a:pPr>
            <a:r>
              <a:rPr lang="en-US" altLang="ja-JP" sz="2400" dirty="0"/>
              <a:t>3</a:t>
            </a:r>
            <a:r>
              <a:rPr lang="ja-JP" altLang="en-US" sz="2400" dirty="0"/>
              <a:t>月</a:t>
            </a:r>
            <a:r>
              <a:rPr lang="en-US" altLang="ja-JP" sz="2400" dirty="0"/>
              <a:t>12</a:t>
            </a:r>
            <a:r>
              <a:rPr lang="ja-JP" altLang="en-US" sz="2400" dirty="0"/>
              <a:t>日　チュートリアル ・スポンサーイブニング</a:t>
            </a:r>
          </a:p>
          <a:p>
            <a:pPr lvl="1">
              <a:buFont typeface="Wingdings" panose="05000000000000000000" pitchFamily="2" charset="2"/>
              <a:buChar char="ü"/>
            </a:pPr>
            <a:r>
              <a:rPr lang="en-US" altLang="ja-JP" sz="2400" dirty="0"/>
              <a:t>3</a:t>
            </a:r>
            <a:r>
              <a:rPr lang="ja-JP" altLang="en-US" sz="2400" dirty="0"/>
              <a:t>月</a:t>
            </a:r>
            <a:r>
              <a:rPr lang="en-US" altLang="ja-JP" sz="2400" dirty="0"/>
              <a:t>13</a:t>
            </a:r>
            <a:r>
              <a:rPr lang="ja-JP" altLang="en-US" sz="2400" dirty="0"/>
              <a:t>日</a:t>
            </a:r>
            <a:r>
              <a:rPr lang="en-US" altLang="ja-JP" sz="2400" dirty="0"/>
              <a:t>~15</a:t>
            </a:r>
            <a:r>
              <a:rPr lang="ja-JP" altLang="en-US" sz="2400" dirty="0"/>
              <a:t>日　本会議 第</a:t>
            </a:r>
            <a:r>
              <a:rPr lang="en-US" altLang="ja-JP" sz="2400" dirty="0"/>
              <a:t>1</a:t>
            </a:r>
            <a:r>
              <a:rPr lang="ja-JP" altLang="en-US" sz="2400" dirty="0"/>
              <a:t>日</a:t>
            </a:r>
            <a:r>
              <a:rPr lang="en-US" altLang="ja-JP" sz="2400" dirty="0"/>
              <a:t>~</a:t>
            </a:r>
            <a:r>
              <a:rPr lang="ja-JP" altLang="en-US" sz="2400" dirty="0"/>
              <a:t>第</a:t>
            </a:r>
            <a:r>
              <a:rPr lang="en-US" altLang="ja-JP" sz="2400" dirty="0"/>
              <a:t>3</a:t>
            </a:r>
            <a:r>
              <a:rPr lang="ja-JP" altLang="en-US" sz="2400" dirty="0"/>
              <a:t>日</a:t>
            </a:r>
            <a:br>
              <a:rPr lang="en-US" altLang="ja-JP" sz="2400" dirty="0"/>
            </a:br>
            <a:endParaRPr lang="en-US" altLang="ja-JP" sz="2400" dirty="0"/>
          </a:p>
          <a:p>
            <a:pPr>
              <a:buFont typeface="Wingdings" panose="05000000000000000000" pitchFamily="2" charset="2"/>
              <a:buChar char="ü"/>
            </a:pPr>
            <a:r>
              <a:rPr lang="en-US" altLang="ja-JP" sz="2800" dirty="0"/>
              <a:t>3</a:t>
            </a:r>
            <a:r>
              <a:rPr lang="ja-JP" altLang="en-US" sz="2800" dirty="0"/>
              <a:t>泊</a:t>
            </a:r>
            <a:r>
              <a:rPr lang="en-US" altLang="ja-JP" sz="2800" dirty="0"/>
              <a:t>4</a:t>
            </a:r>
            <a:r>
              <a:rPr lang="ja-JP" altLang="en-US" sz="2800" dirty="0"/>
              <a:t>日　本会議二日目に発表</a:t>
            </a:r>
            <a:endParaRPr lang="en-US" altLang="ja-JP" sz="2800" dirty="0"/>
          </a:p>
        </p:txBody>
      </p:sp>
      <p:pic>
        <p:nvPicPr>
          <p:cNvPr id="6" name="図 5">
            <a:extLst>
              <a:ext uri="{FF2B5EF4-FFF2-40B4-BE49-F238E27FC236}">
                <a16:creationId xmlns:a16="http://schemas.microsoft.com/office/drawing/2014/main" id="{655ACA53-92ED-40E7-956A-7CF891848C68}"/>
              </a:ext>
            </a:extLst>
          </p:cNvPr>
          <p:cNvPicPr>
            <a:picLocks noChangeAspect="1"/>
          </p:cNvPicPr>
          <p:nvPr/>
        </p:nvPicPr>
        <p:blipFill>
          <a:blip r:embed="rId2"/>
          <a:stretch>
            <a:fillRect/>
          </a:stretch>
        </p:blipFill>
        <p:spPr>
          <a:xfrm>
            <a:off x="5943600" y="4295207"/>
            <a:ext cx="3122936" cy="2078459"/>
          </a:xfrm>
          <a:prstGeom prst="rect">
            <a:avLst/>
          </a:prstGeom>
          <a:ln>
            <a:noFill/>
          </a:ln>
          <a:effectLst>
            <a:softEdge rad="112500"/>
          </a:effectLst>
        </p:spPr>
      </p:pic>
      <p:pic>
        <p:nvPicPr>
          <p:cNvPr id="7" name="図 6">
            <a:extLst>
              <a:ext uri="{FF2B5EF4-FFF2-40B4-BE49-F238E27FC236}">
                <a16:creationId xmlns:a16="http://schemas.microsoft.com/office/drawing/2014/main" id="{C251B081-F95F-4979-85C5-64C0B54826AA}"/>
              </a:ext>
            </a:extLst>
          </p:cNvPr>
          <p:cNvPicPr>
            <a:picLocks noChangeAspect="1"/>
          </p:cNvPicPr>
          <p:nvPr/>
        </p:nvPicPr>
        <p:blipFill>
          <a:blip r:embed="rId3"/>
          <a:stretch>
            <a:fillRect/>
          </a:stretch>
        </p:blipFill>
        <p:spPr>
          <a:xfrm>
            <a:off x="4752703" y="238447"/>
            <a:ext cx="3937518" cy="875168"/>
          </a:xfrm>
          <a:prstGeom prst="rect">
            <a:avLst/>
          </a:prstGeom>
        </p:spPr>
      </p:pic>
    </p:spTree>
    <p:extLst>
      <p:ext uri="{BB962C8B-B14F-4D97-AF65-F5344CB8AC3E}">
        <p14:creationId xmlns:p14="http://schemas.microsoft.com/office/powerpoint/2010/main" val="14678540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50DA55F-45BD-47D5-8B38-DDA785EE6195}"/>
              </a:ext>
            </a:extLst>
          </p:cNvPr>
          <p:cNvSpPr>
            <a:spLocks noGrp="1"/>
          </p:cNvSpPr>
          <p:nvPr>
            <p:ph type="title"/>
          </p:nvPr>
        </p:nvSpPr>
        <p:spPr/>
        <p:txBody>
          <a:bodyPr/>
          <a:lstStyle/>
          <a:p>
            <a:r>
              <a:rPr kumimoji="1" lang="ja-JP" altLang="en-US" dirty="0"/>
              <a:t>一日目</a:t>
            </a:r>
          </a:p>
        </p:txBody>
      </p:sp>
      <p:sp>
        <p:nvSpPr>
          <p:cNvPr id="3" name="コンテンツ プレースホルダー 2">
            <a:extLst>
              <a:ext uri="{FF2B5EF4-FFF2-40B4-BE49-F238E27FC236}">
                <a16:creationId xmlns:a16="http://schemas.microsoft.com/office/drawing/2014/main" id="{FF0802E6-6449-4220-99B0-B72791A9DB58}"/>
              </a:ext>
            </a:extLst>
          </p:cNvPr>
          <p:cNvSpPr>
            <a:spLocks noGrp="1"/>
          </p:cNvSpPr>
          <p:nvPr>
            <p:ph idx="1"/>
          </p:nvPr>
        </p:nvSpPr>
        <p:spPr>
          <a:xfrm>
            <a:off x="822960" y="1344255"/>
            <a:ext cx="8171750" cy="4890959"/>
          </a:xfrm>
        </p:spPr>
        <p:txBody>
          <a:bodyPr/>
          <a:lstStyle/>
          <a:p>
            <a:r>
              <a:rPr lang="ja-JP" altLang="en-US" dirty="0">
                <a:latin typeface="+mn-ea"/>
              </a:rPr>
              <a:t>つくば</a:t>
            </a:r>
            <a:r>
              <a:rPr kumimoji="1" lang="en-US" altLang="ja-JP" dirty="0">
                <a:latin typeface="+mn-ea"/>
              </a:rPr>
              <a:t>5:14</a:t>
            </a:r>
            <a:r>
              <a:rPr kumimoji="1" lang="ja-JP" altLang="en-US" dirty="0">
                <a:latin typeface="+mn-ea"/>
              </a:rPr>
              <a:t>発→高速バス→新幹線→名古屋大学</a:t>
            </a:r>
            <a:r>
              <a:rPr kumimoji="1" lang="en-US" altLang="ja-JP" dirty="0">
                <a:latin typeface="+mn-ea"/>
              </a:rPr>
              <a:t>10:30</a:t>
            </a:r>
            <a:r>
              <a:rPr kumimoji="1" lang="ja-JP" altLang="en-US" dirty="0">
                <a:latin typeface="+mn-ea"/>
              </a:rPr>
              <a:t>頃着</a:t>
            </a:r>
            <a:endParaRPr kumimoji="1" lang="en-US" altLang="ja-JP" dirty="0">
              <a:latin typeface="+mn-ea"/>
            </a:endParaRPr>
          </a:p>
          <a:p>
            <a:endParaRPr lang="en-US" altLang="ja-JP" dirty="0">
              <a:latin typeface="+mn-ea"/>
            </a:endParaRPr>
          </a:p>
          <a:p>
            <a:pPr>
              <a:buFont typeface="Wingdings" panose="05000000000000000000" pitchFamily="2" charset="2"/>
              <a:buChar char="l"/>
            </a:pPr>
            <a:r>
              <a:rPr kumimoji="1" lang="ja-JP" altLang="en-US" dirty="0">
                <a:latin typeface="+mn-ea"/>
              </a:rPr>
              <a:t>チュートリアルに参加</a:t>
            </a:r>
            <a:r>
              <a:rPr kumimoji="1" lang="en-US" altLang="ja-JP" dirty="0">
                <a:latin typeface="+mn-ea"/>
              </a:rPr>
              <a:t>(10:30-16:50)</a:t>
            </a:r>
          </a:p>
          <a:p>
            <a:pPr marL="457200" indent="-457200">
              <a:buFont typeface="+mj-lt"/>
              <a:buAutoNum type="arabicPeriod"/>
            </a:pPr>
            <a:r>
              <a:rPr lang="ja-JP" altLang="en-US" dirty="0">
                <a:latin typeface="+mn-ea"/>
              </a:rPr>
              <a:t>機械読解の現状と展望</a:t>
            </a:r>
            <a:endParaRPr lang="en-US" altLang="ja-JP" dirty="0">
              <a:latin typeface="+mn-ea"/>
            </a:endParaRPr>
          </a:p>
          <a:p>
            <a:pPr marL="457200" indent="-457200">
              <a:buFont typeface="+mj-lt"/>
              <a:buAutoNum type="arabicPeriod"/>
            </a:pPr>
            <a:r>
              <a:rPr lang="ja-JP" altLang="en-US" dirty="0">
                <a:latin typeface="+mn-ea"/>
              </a:rPr>
              <a:t>言語の創発構成論</a:t>
            </a:r>
            <a:endParaRPr lang="en-US" altLang="ja-JP" dirty="0">
              <a:latin typeface="+mn-ea"/>
            </a:endParaRPr>
          </a:p>
          <a:p>
            <a:pPr marL="457200" indent="-457200">
              <a:buFont typeface="+mj-lt"/>
              <a:buAutoNum type="arabicPeriod"/>
            </a:pPr>
            <a:r>
              <a:rPr lang="ja-JP" altLang="en-US" dirty="0">
                <a:latin typeface="+mn-ea"/>
              </a:rPr>
              <a:t>次世代オブジェクト認識の可能性に向けて</a:t>
            </a:r>
            <a:endParaRPr lang="en-US" altLang="ja-JP" dirty="0">
              <a:latin typeface="+mn-ea"/>
            </a:endParaRPr>
          </a:p>
          <a:p>
            <a:pPr marL="0" indent="0">
              <a:buNone/>
            </a:pPr>
            <a:endParaRPr lang="en-US" altLang="ja-JP" dirty="0">
              <a:latin typeface="+mn-ea"/>
            </a:endParaRPr>
          </a:p>
          <a:p>
            <a:pPr>
              <a:buFont typeface="Wingdings" panose="05000000000000000000" pitchFamily="2" charset="2"/>
              <a:buChar char="l"/>
            </a:pPr>
            <a:r>
              <a:rPr lang="ja-JP" altLang="en-US" dirty="0">
                <a:latin typeface="+mn-ea"/>
              </a:rPr>
              <a:t>スポンサーイブニング</a:t>
            </a:r>
            <a:r>
              <a:rPr lang="en-US" altLang="ja-JP" dirty="0">
                <a:latin typeface="+mn-ea"/>
              </a:rPr>
              <a:t>(17:00-18:15)</a:t>
            </a:r>
          </a:p>
          <a:p>
            <a:pPr marL="0" indent="0">
              <a:buNone/>
            </a:pPr>
            <a:r>
              <a:rPr kumimoji="1" lang="ja-JP" altLang="en-US" dirty="0">
                <a:latin typeface="+mn-ea"/>
              </a:rPr>
              <a:t>企業の方との名刺交換・お話会</a:t>
            </a:r>
            <a:endParaRPr kumimoji="1" lang="en-US" altLang="ja-JP" dirty="0">
              <a:latin typeface="+mn-ea"/>
            </a:endParaRPr>
          </a:p>
        </p:txBody>
      </p:sp>
    </p:spTree>
    <p:extLst>
      <p:ext uri="{BB962C8B-B14F-4D97-AF65-F5344CB8AC3E}">
        <p14:creationId xmlns:p14="http://schemas.microsoft.com/office/powerpoint/2010/main" val="18487407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E58339-C88D-472B-966A-720DC73A822D}"/>
              </a:ext>
            </a:extLst>
          </p:cNvPr>
          <p:cNvSpPr>
            <a:spLocks noGrp="1"/>
          </p:cNvSpPr>
          <p:nvPr>
            <p:ph type="title"/>
          </p:nvPr>
        </p:nvSpPr>
        <p:spPr/>
        <p:txBody>
          <a:bodyPr/>
          <a:lstStyle/>
          <a:p>
            <a:r>
              <a:rPr kumimoji="1" lang="ja-JP" altLang="en-US" dirty="0"/>
              <a:t>二日目</a:t>
            </a:r>
          </a:p>
        </p:txBody>
      </p:sp>
      <p:sp>
        <p:nvSpPr>
          <p:cNvPr id="3" name="コンテンツ プレースホルダー 2">
            <a:extLst>
              <a:ext uri="{FF2B5EF4-FFF2-40B4-BE49-F238E27FC236}">
                <a16:creationId xmlns:a16="http://schemas.microsoft.com/office/drawing/2014/main" id="{211B99B9-D545-4AD3-B779-59BCF77CC707}"/>
              </a:ext>
            </a:extLst>
          </p:cNvPr>
          <p:cNvSpPr>
            <a:spLocks noGrp="1"/>
          </p:cNvSpPr>
          <p:nvPr>
            <p:ph idx="1"/>
          </p:nvPr>
        </p:nvSpPr>
        <p:spPr/>
        <p:txBody>
          <a:bodyPr/>
          <a:lstStyle/>
          <a:p>
            <a:pPr>
              <a:buFont typeface="Wingdings" panose="05000000000000000000" pitchFamily="2" charset="2"/>
              <a:buChar char="l"/>
            </a:pPr>
            <a:r>
              <a:rPr lang="ja-JP" altLang="en-US" dirty="0"/>
              <a:t>口頭発表を見学</a:t>
            </a:r>
            <a:r>
              <a:rPr lang="en-US" altLang="ja-JP" dirty="0"/>
              <a:t>(9:00-16:40)</a:t>
            </a:r>
          </a:p>
          <a:p>
            <a:pPr>
              <a:buFont typeface="Wingdings" panose="05000000000000000000" pitchFamily="2" charset="2"/>
              <a:buChar char="l"/>
            </a:pPr>
            <a:r>
              <a:rPr kumimoji="1" lang="en-US" altLang="ja-JP" dirty="0"/>
              <a:t>25</a:t>
            </a:r>
            <a:r>
              <a:rPr kumimoji="1" lang="ja-JP" altLang="en-US" dirty="0"/>
              <a:t>周年パネルディスカッションを見学</a:t>
            </a:r>
            <a:r>
              <a:rPr kumimoji="1" lang="en-US" altLang="ja-JP" dirty="0"/>
              <a:t>(13:10-14:10)</a:t>
            </a:r>
            <a:endParaRPr kumimoji="1" lang="ja-JP" altLang="en-US" dirty="0"/>
          </a:p>
        </p:txBody>
      </p:sp>
      <p:pic>
        <p:nvPicPr>
          <p:cNvPr id="5" name="図 4">
            <a:extLst>
              <a:ext uri="{FF2B5EF4-FFF2-40B4-BE49-F238E27FC236}">
                <a16:creationId xmlns:a16="http://schemas.microsoft.com/office/drawing/2014/main" id="{48DB0B3E-0641-484D-938D-AE9DB3944B24}"/>
              </a:ext>
            </a:extLst>
          </p:cNvPr>
          <p:cNvPicPr>
            <a:picLocks noChangeAspect="1"/>
          </p:cNvPicPr>
          <p:nvPr/>
        </p:nvPicPr>
        <p:blipFill rotWithShape="1">
          <a:blip r:embed="rId3"/>
          <a:srcRect t="25442" r="-50" b="41905"/>
          <a:stretch/>
        </p:blipFill>
        <p:spPr>
          <a:xfrm>
            <a:off x="1738922" y="3429000"/>
            <a:ext cx="5351598" cy="2327938"/>
          </a:xfrm>
          <a:prstGeom prst="rect">
            <a:avLst/>
          </a:prstGeom>
        </p:spPr>
      </p:pic>
    </p:spTree>
    <p:extLst>
      <p:ext uri="{BB962C8B-B14F-4D97-AF65-F5344CB8AC3E}">
        <p14:creationId xmlns:p14="http://schemas.microsoft.com/office/powerpoint/2010/main" val="19187933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5AD9E97-22B8-4A69-BEF0-BA4226427851}"/>
              </a:ext>
            </a:extLst>
          </p:cNvPr>
          <p:cNvSpPr>
            <a:spLocks noGrp="1"/>
          </p:cNvSpPr>
          <p:nvPr>
            <p:ph type="title"/>
          </p:nvPr>
        </p:nvSpPr>
        <p:spPr/>
        <p:txBody>
          <a:bodyPr>
            <a:normAutofit fontScale="90000"/>
          </a:bodyPr>
          <a:lstStyle/>
          <a:p>
            <a:r>
              <a:rPr kumimoji="1" lang="ja-JP" altLang="en-US" dirty="0"/>
              <a:t>パネルディスカッションまとめ</a:t>
            </a:r>
          </a:p>
        </p:txBody>
      </p:sp>
      <p:sp>
        <p:nvSpPr>
          <p:cNvPr id="3" name="コンテンツ プレースホルダー 2">
            <a:extLst>
              <a:ext uri="{FF2B5EF4-FFF2-40B4-BE49-F238E27FC236}">
                <a16:creationId xmlns:a16="http://schemas.microsoft.com/office/drawing/2014/main" id="{E87DEA62-5FA0-4132-BFF0-492C8741B628}"/>
              </a:ext>
            </a:extLst>
          </p:cNvPr>
          <p:cNvSpPr>
            <a:spLocks noGrp="1"/>
          </p:cNvSpPr>
          <p:nvPr>
            <p:ph idx="1"/>
          </p:nvPr>
        </p:nvSpPr>
        <p:spPr/>
        <p:txBody>
          <a:bodyPr/>
          <a:lstStyle/>
          <a:p>
            <a:pPr>
              <a:buFont typeface="Wingdings" panose="05000000000000000000" pitchFamily="2" charset="2"/>
              <a:buChar char="l"/>
            </a:pPr>
            <a:r>
              <a:rPr kumimoji="1" lang="ja-JP" altLang="en-US" dirty="0"/>
              <a:t>言語処理の今後の展望</a:t>
            </a:r>
            <a:endParaRPr lang="en-US" altLang="ja-JP" dirty="0"/>
          </a:p>
          <a:p>
            <a:pPr lvl="1">
              <a:buFont typeface="Wingdings" panose="05000000000000000000" pitchFamily="2" charset="2"/>
              <a:buChar char="l"/>
            </a:pPr>
            <a:r>
              <a:rPr lang="ja-JP" altLang="en-US" dirty="0"/>
              <a:t>深層学習・深層学習では解決できない問題への取り組み</a:t>
            </a:r>
            <a:endParaRPr lang="en-US" altLang="ja-JP" dirty="0"/>
          </a:p>
          <a:p>
            <a:pPr lvl="1">
              <a:buFont typeface="Wingdings" panose="05000000000000000000" pitchFamily="2" charset="2"/>
              <a:buChar char="l"/>
            </a:pPr>
            <a:r>
              <a:rPr lang="ja-JP" altLang="en-US" dirty="0"/>
              <a:t>豊富な計算資源の活用</a:t>
            </a:r>
            <a:endParaRPr lang="en-US" altLang="ja-JP" dirty="0"/>
          </a:p>
          <a:p>
            <a:pPr lvl="1">
              <a:buFont typeface="Wingdings" panose="05000000000000000000" pitchFamily="2" charset="2"/>
              <a:buChar char="l"/>
            </a:pPr>
            <a:r>
              <a:rPr lang="ja-JP" altLang="en-US" dirty="0"/>
              <a:t>人間のコミュニケーションに即した研究</a:t>
            </a:r>
            <a:endParaRPr lang="en-US" altLang="ja-JP" dirty="0"/>
          </a:p>
          <a:p>
            <a:pPr marL="150876" lvl="1" indent="0">
              <a:buNone/>
            </a:pPr>
            <a:endParaRPr lang="en-US" altLang="ja-JP" dirty="0"/>
          </a:p>
          <a:p>
            <a:pPr marL="0" indent="0">
              <a:buNone/>
            </a:pPr>
            <a:endParaRPr lang="en-US" altLang="ja-JP" dirty="0"/>
          </a:p>
        </p:txBody>
      </p:sp>
      <p:pic>
        <p:nvPicPr>
          <p:cNvPr id="4" name="図 3">
            <a:extLst>
              <a:ext uri="{FF2B5EF4-FFF2-40B4-BE49-F238E27FC236}">
                <a16:creationId xmlns:a16="http://schemas.microsoft.com/office/drawing/2014/main" id="{92D89CC7-EF17-4244-BA9C-42885A76FCB0}"/>
              </a:ext>
            </a:extLst>
          </p:cNvPr>
          <p:cNvPicPr>
            <a:picLocks noChangeAspect="1"/>
          </p:cNvPicPr>
          <p:nvPr/>
        </p:nvPicPr>
        <p:blipFill>
          <a:blip r:embed="rId3"/>
          <a:stretch>
            <a:fillRect/>
          </a:stretch>
        </p:blipFill>
        <p:spPr>
          <a:xfrm>
            <a:off x="4594860" y="3104288"/>
            <a:ext cx="4444554" cy="3130926"/>
          </a:xfrm>
          <a:prstGeom prst="rect">
            <a:avLst/>
          </a:prstGeom>
        </p:spPr>
      </p:pic>
    </p:spTree>
    <p:extLst>
      <p:ext uri="{BB962C8B-B14F-4D97-AF65-F5344CB8AC3E}">
        <p14:creationId xmlns:p14="http://schemas.microsoft.com/office/powerpoint/2010/main" val="22901526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BFD23B-074D-4A7B-83E7-7DDFC77B1256}"/>
              </a:ext>
            </a:extLst>
          </p:cNvPr>
          <p:cNvSpPr>
            <a:spLocks noGrp="1"/>
          </p:cNvSpPr>
          <p:nvPr>
            <p:ph type="title"/>
          </p:nvPr>
        </p:nvSpPr>
        <p:spPr>
          <a:xfrm>
            <a:off x="822960" y="286605"/>
            <a:ext cx="7859486" cy="919197"/>
          </a:xfrm>
        </p:spPr>
        <p:txBody>
          <a:bodyPr/>
          <a:lstStyle/>
          <a:p>
            <a:r>
              <a:rPr kumimoji="1" lang="en-US" altLang="ja-JP" dirty="0"/>
              <a:t>3</a:t>
            </a:r>
            <a:r>
              <a:rPr kumimoji="1" lang="ja-JP" altLang="en-US" dirty="0"/>
              <a:t>日目</a:t>
            </a:r>
          </a:p>
        </p:txBody>
      </p:sp>
      <p:sp>
        <p:nvSpPr>
          <p:cNvPr id="3" name="コンテンツ プレースホルダー 2">
            <a:extLst>
              <a:ext uri="{FF2B5EF4-FFF2-40B4-BE49-F238E27FC236}">
                <a16:creationId xmlns:a16="http://schemas.microsoft.com/office/drawing/2014/main" id="{D8390254-058D-423C-AF99-6350090639A4}"/>
              </a:ext>
            </a:extLst>
          </p:cNvPr>
          <p:cNvSpPr>
            <a:spLocks noGrp="1"/>
          </p:cNvSpPr>
          <p:nvPr>
            <p:ph idx="1"/>
          </p:nvPr>
        </p:nvSpPr>
        <p:spPr>
          <a:xfrm>
            <a:off x="505719" y="1344255"/>
            <a:ext cx="7543800" cy="4890959"/>
          </a:xfrm>
        </p:spPr>
        <p:txBody>
          <a:bodyPr>
            <a:normAutofit/>
          </a:bodyPr>
          <a:lstStyle/>
          <a:p>
            <a:r>
              <a:rPr kumimoji="1" lang="ja-JP" altLang="en-US" sz="2800" dirty="0"/>
              <a:t>ポスター発表本番</a:t>
            </a:r>
            <a:r>
              <a:rPr kumimoji="1" lang="en-US" altLang="ja-JP" sz="2800" dirty="0"/>
              <a:t>(80</a:t>
            </a:r>
            <a:r>
              <a:rPr kumimoji="1" lang="ja-JP" altLang="en-US" sz="2800" dirty="0"/>
              <a:t>分</a:t>
            </a:r>
            <a:r>
              <a:rPr kumimoji="1" lang="en-US" altLang="ja-JP" sz="2800" dirty="0"/>
              <a:t>)</a:t>
            </a:r>
          </a:p>
          <a:p>
            <a:r>
              <a:rPr kumimoji="1" lang="ja-JP" altLang="en-US" dirty="0"/>
              <a:t>溢れかえるほどの人込み</a:t>
            </a:r>
            <a:endParaRPr kumimoji="1" lang="en-US" altLang="ja-JP" dirty="0"/>
          </a:p>
          <a:p>
            <a:endParaRPr kumimoji="1" lang="en-US" altLang="ja-JP" dirty="0"/>
          </a:p>
          <a:p>
            <a:r>
              <a:rPr lang="ja-JP" altLang="en-US" dirty="0"/>
              <a:t>先行研究や用いた手法について</a:t>
            </a:r>
            <a:endParaRPr lang="en-US" altLang="ja-JP" dirty="0"/>
          </a:p>
          <a:p>
            <a:r>
              <a:rPr lang="ja-JP" altLang="en-US" dirty="0"/>
              <a:t>再確認したためうまく発表出来た</a:t>
            </a:r>
            <a:endParaRPr lang="en-US" altLang="ja-JP" dirty="0"/>
          </a:p>
          <a:p>
            <a:endParaRPr kumimoji="1" lang="en-US" altLang="ja-JP" dirty="0"/>
          </a:p>
          <a:p>
            <a:pPr marL="0" indent="0">
              <a:buNone/>
            </a:pPr>
            <a:endParaRPr lang="en-US" altLang="ja-JP" dirty="0"/>
          </a:p>
          <a:p>
            <a:pPr marL="0" indent="0">
              <a:buNone/>
            </a:pPr>
            <a:r>
              <a:rPr lang="ja-JP" altLang="en-US" dirty="0"/>
              <a:t>夕方から</a:t>
            </a:r>
            <a:r>
              <a:rPr kumimoji="1" lang="ja-JP" altLang="en-US" dirty="0"/>
              <a:t>友人と観光</a:t>
            </a:r>
            <a:endParaRPr kumimoji="1" lang="en-US" altLang="ja-JP" dirty="0"/>
          </a:p>
          <a:p>
            <a:r>
              <a:rPr lang="ja-JP" altLang="en-US" dirty="0"/>
              <a:t>　→名古屋城・手羽先食べるなど</a:t>
            </a:r>
            <a:endParaRPr lang="en-US" altLang="ja-JP" dirty="0"/>
          </a:p>
        </p:txBody>
      </p:sp>
      <p:pic>
        <p:nvPicPr>
          <p:cNvPr id="4" name="図 3">
            <a:extLst>
              <a:ext uri="{FF2B5EF4-FFF2-40B4-BE49-F238E27FC236}">
                <a16:creationId xmlns:a16="http://schemas.microsoft.com/office/drawing/2014/main" id="{119B5E88-D41E-47E3-8ED6-82CF595839BE}"/>
              </a:ext>
            </a:extLst>
          </p:cNvPr>
          <p:cNvPicPr>
            <a:picLocks noChangeAspect="1"/>
          </p:cNvPicPr>
          <p:nvPr/>
        </p:nvPicPr>
        <p:blipFill rotWithShape="1">
          <a:blip r:embed="rId2"/>
          <a:srcRect t="43946" r="313"/>
          <a:stretch/>
        </p:blipFill>
        <p:spPr>
          <a:xfrm>
            <a:off x="5492093" y="1344255"/>
            <a:ext cx="3511947" cy="2632080"/>
          </a:xfrm>
          <a:prstGeom prst="rect">
            <a:avLst/>
          </a:prstGeom>
          <a:ln>
            <a:noFill/>
          </a:ln>
          <a:effectLst>
            <a:outerShdw blurRad="292100" dist="139700" dir="2700000" algn="tl" rotWithShape="0">
              <a:srgbClr val="333333">
                <a:alpha val="65000"/>
              </a:srgbClr>
            </a:outerShdw>
          </a:effectLst>
        </p:spPr>
      </p:pic>
      <p:pic>
        <p:nvPicPr>
          <p:cNvPr id="5" name="図 4">
            <a:extLst>
              <a:ext uri="{FF2B5EF4-FFF2-40B4-BE49-F238E27FC236}">
                <a16:creationId xmlns:a16="http://schemas.microsoft.com/office/drawing/2014/main" id="{5E4D70D3-24A7-43D1-953B-4CD9DBE16E22}"/>
              </a:ext>
            </a:extLst>
          </p:cNvPr>
          <p:cNvPicPr>
            <a:picLocks noChangeAspect="1"/>
          </p:cNvPicPr>
          <p:nvPr/>
        </p:nvPicPr>
        <p:blipFill rotWithShape="1">
          <a:blip r:embed="rId3"/>
          <a:srcRect l="18571" t="11841" r="21633" b="17193"/>
          <a:stretch/>
        </p:blipFill>
        <p:spPr>
          <a:xfrm>
            <a:off x="6376445" y="4154662"/>
            <a:ext cx="2627595" cy="208055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72097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C2D661-F8A8-4AD6-B240-C305129244A3}"/>
              </a:ext>
            </a:extLst>
          </p:cNvPr>
          <p:cNvSpPr>
            <a:spLocks noGrp="1"/>
          </p:cNvSpPr>
          <p:nvPr>
            <p:ph type="title"/>
          </p:nvPr>
        </p:nvSpPr>
        <p:spPr/>
        <p:txBody>
          <a:bodyPr>
            <a:normAutofit/>
          </a:bodyPr>
          <a:lstStyle/>
          <a:p>
            <a:r>
              <a:rPr kumimoji="1" lang="ja-JP" altLang="en-US" dirty="0"/>
              <a:t>目次</a:t>
            </a:r>
          </a:p>
        </p:txBody>
      </p:sp>
      <p:sp>
        <p:nvSpPr>
          <p:cNvPr id="3" name="コンテンツ プレースホルダー 2">
            <a:extLst>
              <a:ext uri="{FF2B5EF4-FFF2-40B4-BE49-F238E27FC236}">
                <a16:creationId xmlns:a16="http://schemas.microsoft.com/office/drawing/2014/main" id="{7AF74C36-3A06-4334-97D2-3D28E6A0EFEB}"/>
              </a:ext>
            </a:extLst>
          </p:cNvPr>
          <p:cNvSpPr>
            <a:spLocks noGrp="1"/>
          </p:cNvSpPr>
          <p:nvPr>
            <p:ph idx="1"/>
          </p:nvPr>
        </p:nvSpPr>
        <p:spPr/>
        <p:txBody>
          <a:bodyPr>
            <a:normAutofit/>
          </a:bodyPr>
          <a:lstStyle/>
          <a:p>
            <a:pPr>
              <a:lnSpc>
                <a:spcPct val="100000"/>
              </a:lnSpc>
              <a:buFont typeface="Wingdings" panose="05000000000000000000" pitchFamily="2" charset="2"/>
              <a:buChar char="Ø"/>
            </a:pPr>
            <a:r>
              <a:rPr lang="ja-JP" altLang="en-US" sz="3200" dirty="0">
                <a:latin typeface="+mn-ea"/>
              </a:rPr>
              <a:t>卒研紹介</a:t>
            </a:r>
            <a:endParaRPr kumimoji="1" lang="en-US" altLang="ja-JP" sz="3200" dirty="0">
              <a:latin typeface="+mn-ea"/>
            </a:endParaRPr>
          </a:p>
          <a:p>
            <a:pPr lvl="1">
              <a:lnSpc>
                <a:spcPct val="100000"/>
              </a:lnSpc>
              <a:buFont typeface="Wingdings" panose="05000000000000000000" pitchFamily="2" charset="2"/>
              <a:buChar char="Ø"/>
            </a:pPr>
            <a:r>
              <a:rPr lang="ja-JP" altLang="en-US" sz="2400" dirty="0">
                <a:latin typeface="+mn-ea"/>
              </a:rPr>
              <a:t>概要</a:t>
            </a:r>
            <a:endParaRPr lang="en-US" altLang="ja-JP" sz="2400" dirty="0">
              <a:latin typeface="+mn-ea"/>
            </a:endParaRPr>
          </a:p>
          <a:p>
            <a:pPr lvl="1">
              <a:lnSpc>
                <a:spcPct val="100000"/>
              </a:lnSpc>
              <a:buFont typeface="Wingdings" panose="05000000000000000000" pitchFamily="2" charset="2"/>
              <a:buChar char="Ø"/>
            </a:pPr>
            <a:r>
              <a:rPr lang="ja-JP" altLang="en-US" sz="2400" dirty="0">
                <a:latin typeface="+mn-ea"/>
              </a:rPr>
              <a:t>今後の展望</a:t>
            </a:r>
            <a:br>
              <a:rPr lang="en-US" altLang="ja-JP" sz="2400" dirty="0">
                <a:latin typeface="+mn-ea"/>
              </a:rPr>
            </a:br>
            <a:endParaRPr lang="en-US" altLang="ja-JP" sz="2400" dirty="0">
              <a:latin typeface="+mn-ea"/>
            </a:endParaRPr>
          </a:p>
          <a:p>
            <a:pPr>
              <a:lnSpc>
                <a:spcPct val="100000"/>
              </a:lnSpc>
              <a:buFont typeface="Wingdings" panose="05000000000000000000" pitchFamily="2" charset="2"/>
              <a:buChar char="Ø"/>
            </a:pPr>
            <a:r>
              <a:rPr lang="ja-JP" altLang="en-US" sz="3200" dirty="0">
                <a:latin typeface="+mn-ea"/>
              </a:rPr>
              <a:t>今後のテーマ</a:t>
            </a:r>
            <a:endParaRPr lang="en-US" altLang="ja-JP" sz="3200" dirty="0">
              <a:latin typeface="+mn-ea"/>
            </a:endParaRPr>
          </a:p>
          <a:p>
            <a:pPr lvl="1">
              <a:lnSpc>
                <a:spcPct val="100000"/>
              </a:lnSpc>
              <a:buFont typeface="Wingdings" panose="05000000000000000000" pitchFamily="2" charset="2"/>
              <a:buChar char="Ø"/>
            </a:pPr>
            <a:r>
              <a:rPr lang="ja-JP" altLang="en-US" sz="2400" dirty="0">
                <a:latin typeface="+mn-ea"/>
              </a:rPr>
              <a:t>医療画像解析</a:t>
            </a:r>
            <a:br>
              <a:rPr lang="en-US" altLang="ja-JP" sz="2400" dirty="0">
                <a:latin typeface="+mn-ea"/>
              </a:rPr>
            </a:br>
            <a:endParaRPr lang="en-US" altLang="ja-JP" sz="2400" dirty="0">
              <a:latin typeface="+mn-ea"/>
            </a:endParaRPr>
          </a:p>
          <a:p>
            <a:pPr>
              <a:lnSpc>
                <a:spcPct val="100000"/>
              </a:lnSpc>
              <a:buFont typeface="Wingdings" panose="05000000000000000000" pitchFamily="2" charset="2"/>
              <a:buChar char="Ø"/>
            </a:pPr>
            <a:r>
              <a:rPr lang="ja-JP" altLang="en-US" sz="3200" dirty="0">
                <a:latin typeface="+mn-ea"/>
              </a:rPr>
              <a:t>学会紹介</a:t>
            </a:r>
            <a:r>
              <a:rPr lang="en-US" altLang="ja-JP" sz="3200" dirty="0">
                <a:latin typeface="+mn-ea"/>
              </a:rPr>
              <a:t>(NLP2019)</a:t>
            </a:r>
            <a:endParaRPr lang="en-US" altLang="ja-JP" sz="2400" dirty="0">
              <a:latin typeface="+mn-ea"/>
            </a:endParaRPr>
          </a:p>
          <a:p>
            <a:pPr lvl="1">
              <a:buFont typeface="Wingdings" panose="05000000000000000000" pitchFamily="2" charset="2"/>
              <a:buChar char="l"/>
            </a:pPr>
            <a:endParaRPr lang="en-US" altLang="ja-JP" sz="28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17731876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2FD17D-3C05-47EA-9CC0-9265AB9CBA46}"/>
              </a:ext>
            </a:extLst>
          </p:cNvPr>
          <p:cNvSpPr>
            <a:spLocks noGrp="1"/>
          </p:cNvSpPr>
          <p:nvPr>
            <p:ph type="title"/>
          </p:nvPr>
        </p:nvSpPr>
        <p:spPr>
          <a:xfrm>
            <a:off x="421743" y="109323"/>
            <a:ext cx="7859486" cy="919197"/>
          </a:xfrm>
        </p:spPr>
        <p:txBody>
          <a:bodyPr/>
          <a:lstStyle/>
          <a:p>
            <a:r>
              <a:rPr kumimoji="1" lang="ja-JP" altLang="en-US" dirty="0"/>
              <a:t>ポスター発表をうけて</a:t>
            </a:r>
          </a:p>
        </p:txBody>
      </p:sp>
      <p:sp>
        <p:nvSpPr>
          <p:cNvPr id="3" name="コンテンツ プレースホルダー 2">
            <a:extLst>
              <a:ext uri="{FF2B5EF4-FFF2-40B4-BE49-F238E27FC236}">
                <a16:creationId xmlns:a16="http://schemas.microsoft.com/office/drawing/2014/main" id="{9C2C3291-E87A-4891-B7A0-11BF6FA0FF2E}"/>
              </a:ext>
            </a:extLst>
          </p:cNvPr>
          <p:cNvSpPr>
            <a:spLocks noGrp="1"/>
          </p:cNvSpPr>
          <p:nvPr>
            <p:ph idx="1"/>
          </p:nvPr>
        </p:nvSpPr>
        <p:spPr>
          <a:xfrm>
            <a:off x="333413" y="1372249"/>
            <a:ext cx="8810587" cy="5261817"/>
          </a:xfrm>
        </p:spPr>
        <p:txBody>
          <a:bodyPr/>
          <a:lstStyle/>
          <a:p>
            <a:pPr>
              <a:buFont typeface="Wingdings" panose="05000000000000000000" pitchFamily="2" charset="2"/>
              <a:buChar char="ü"/>
            </a:pPr>
            <a:r>
              <a:rPr kumimoji="1" lang="ja-JP" altLang="en-US" sz="2800" dirty="0">
                <a:solidFill>
                  <a:srgbClr val="0070C0"/>
                </a:solidFill>
              </a:rPr>
              <a:t>多かった質問</a:t>
            </a:r>
            <a:endParaRPr kumimoji="1" lang="en-US" altLang="ja-JP" sz="2800" dirty="0">
              <a:solidFill>
                <a:srgbClr val="0070C0"/>
              </a:solidFill>
            </a:endParaRPr>
          </a:p>
          <a:p>
            <a:pPr lvl="1">
              <a:buFont typeface="Wingdings" panose="05000000000000000000" pitchFamily="2" charset="2"/>
              <a:buChar char="ü"/>
            </a:pPr>
            <a:r>
              <a:rPr lang="ja-JP" altLang="en-US" sz="2400" dirty="0"/>
              <a:t>なぜ末尾表現に着目？</a:t>
            </a:r>
            <a:endParaRPr lang="en-US" altLang="ja-JP" sz="2400" dirty="0"/>
          </a:p>
          <a:p>
            <a:pPr lvl="1">
              <a:buFont typeface="Wingdings" panose="05000000000000000000" pitchFamily="2" charset="2"/>
              <a:buChar char="ü"/>
            </a:pPr>
            <a:r>
              <a:rPr lang="ja-JP" altLang="en-US" sz="2400" dirty="0"/>
              <a:t>先行研究の具体的内容</a:t>
            </a:r>
            <a:r>
              <a:rPr lang="en-US" altLang="ja-JP" sz="2400" dirty="0"/>
              <a:t>		</a:t>
            </a:r>
            <a:r>
              <a:rPr lang="ja-JP" altLang="en-US" sz="2400" dirty="0"/>
              <a:t>　基本的な事柄が多かった</a:t>
            </a:r>
            <a:endParaRPr lang="en-US" altLang="ja-JP" sz="2400" dirty="0"/>
          </a:p>
          <a:p>
            <a:pPr lvl="1">
              <a:buFont typeface="Wingdings" panose="05000000000000000000" pitchFamily="2" charset="2"/>
              <a:buChar char="ü"/>
            </a:pPr>
            <a:r>
              <a:rPr kumimoji="1" lang="ja-JP" altLang="en-US" sz="2400" dirty="0"/>
              <a:t>なぜ最大エントロピー法？　　　　</a:t>
            </a:r>
            <a:endParaRPr kumimoji="1" lang="en-US" altLang="ja-JP" sz="2400" dirty="0"/>
          </a:p>
          <a:p>
            <a:pPr lvl="1">
              <a:buFont typeface="Wingdings" panose="05000000000000000000" pitchFamily="2" charset="2"/>
              <a:buChar char="ü"/>
            </a:pPr>
            <a:r>
              <a:rPr lang="en-US" altLang="ja-JP" sz="2400" dirty="0"/>
              <a:t>71</a:t>
            </a:r>
            <a:r>
              <a:rPr lang="ja-JP" altLang="en-US" sz="2400" dirty="0"/>
              <a:t>％は精度としてよいの？</a:t>
            </a:r>
            <a:endParaRPr lang="en-US" altLang="ja-JP" sz="2400" dirty="0"/>
          </a:p>
          <a:p>
            <a:pPr lvl="1">
              <a:buFont typeface="Wingdings" panose="05000000000000000000" pitchFamily="2" charset="2"/>
              <a:buChar char="ü"/>
            </a:pPr>
            <a:endParaRPr kumimoji="1" lang="en-US" altLang="ja-JP" sz="2400" dirty="0"/>
          </a:p>
          <a:p>
            <a:pPr>
              <a:buFont typeface="Wingdings" panose="05000000000000000000" pitchFamily="2" charset="2"/>
              <a:buChar char="ü"/>
            </a:pPr>
            <a:r>
              <a:rPr kumimoji="1" lang="ja-JP" altLang="en-US" sz="2800" dirty="0">
                <a:solidFill>
                  <a:srgbClr val="0070C0"/>
                </a:solidFill>
              </a:rPr>
              <a:t>頂いたアイディア</a:t>
            </a:r>
            <a:endParaRPr kumimoji="1" lang="en-US" altLang="ja-JP" sz="2800" dirty="0">
              <a:solidFill>
                <a:srgbClr val="0070C0"/>
              </a:solidFill>
            </a:endParaRPr>
          </a:p>
          <a:p>
            <a:pPr lvl="1">
              <a:buFont typeface="Wingdings" panose="05000000000000000000" pitchFamily="2" charset="2"/>
              <a:buChar char="ü"/>
            </a:pPr>
            <a:r>
              <a:rPr kumimoji="1" lang="ja-JP" altLang="en-US" sz="2400" dirty="0"/>
              <a:t>政党を移動した人は移動前後で発言が変わるのか</a:t>
            </a:r>
            <a:endParaRPr kumimoji="1" lang="en-US" altLang="ja-JP" sz="2400" dirty="0"/>
          </a:p>
          <a:p>
            <a:pPr lvl="1">
              <a:buFont typeface="Wingdings" panose="05000000000000000000" pitchFamily="2" charset="2"/>
              <a:buChar char="ü"/>
            </a:pPr>
            <a:r>
              <a:rPr lang="ja-JP" altLang="en-US" sz="2400" dirty="0"/>
              <a:t>特徴的な単語はだれが多く発言しているのか</a:t>
            </a:r>
            <a:endParaRPr lang="en-US" altLang="ja-JP" sz="2400" dirty="0"/>
          </a:p>
          <a:p>
            <a:pPr lvl="1">
              <a:buFont typeface="Wingdings" panose="05000000000000000000" pitchFamily="2" charset="2"/>
              <a:buChar char="ü"/>
            </a:pPr>
            <a:r>
              <a:rPr kumimoji="1" lang="ja-JP" altLang="en-US" sz="2400" dirty="0"/>
              <a:t>男女による言葉遣いの違いも考慮</a:t>
            </a:r>
            <a:endParaRPr lang="en-US" altLang="ja-JP" sz="2400" dirty="0"/>
          </a:p>
          <a:p>
            <a:pPr lvl="1">
              <a:buFont typeface="Wingdings" panose="05000000000000000000" pitchFamily="2" charset="2"/>
              <a:buChar char="ü"/>
            </a:pPr>
            <a:endParaRPr lang="en-US" altLang="ja-JP" dirty="0"/>
          </a:p>
        </p:txBody>
      </p:sp>
      <p:sp>
        <p:nvSpPr>
          <p:cNvPr id="4" name="矢印: 右 3">
            <a:extLst>
              <a:ext uri="{FF2B5EF4-FFF2-40B4-BE49-F238E27FC236}">
                <a16:creationId xmlns:a16="http://schemas.microsoft.com/office/drawing/2014/main" id="{4D20FDA2-608B-4585-85AE-2C36F7611F3F}"/>
              </a:ext>
            </a:extLst>
          </p:cNvPr>
          <p:cNvSpPr/>
          <p:nvPr/>
        </p:nvSpPr>
        <p:spPr>
          <a:xfrm>
            <a:off x="4738706" y="2323323"/>
            <a:ext cx="435118" cy="3172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21262371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BA0D94-21CF-430E-845B-5E5B378AA6D1}"/>
              </a:ext>
            </a:extLst>
          </p:cNvPr>
          <p:cNvSpPr>
            <a:spLocks noGrp="1"/>
          </p:cNvSpPr>
          <p:nvPr>
            <p:ph type="title"/>
          </p:nvPr>
        </p:nvSpPr>
        <p:spPr/>
        <p:txBody>
          <a:bodyPr/>
          <a:lstStyle/>
          <a:p>
            <a:r>
              <a:rPr kumimoji="1" lang="en-US" altLang="ja-JP" dirty="0"/>
              <a:t>4</a:t>
            </a:r>
            <a:r>
              <a:rPr kumimoji="1" lang="ja-JP" altLang="en-US" dirty="0"/>
              <a:t>日目・感想</a:t>
            </a:r>
          </a:p>
        </p:txBody>
      </p:sp>
      <p:sp>
        <p:nvSpPr>
          <p:cNvPr id="3" name="コンテンツ プレースホルダー 2">
            <a:extLst>
              <a:ext uri="{FF2B5EF4-FFF2-40B4-BE49-F238E27FC236}">
                <a16:creationId xmlns:a16="http://schemas.microsoft.com/office/drawing/2014/main" id="{BD6BCE40-F023-4603-9F33-9D08C1F87A7D}"/>
              </a:ext>
            </a:extLst>
          </p:cNvPr>
          <p:cNvSpPr>
            <a:spLocks noGrp="1"/>
          </p:cNvSpPr>
          <p:nvPr>
            <p:ph idx="1"/>
          </p:nvPr>
        </p:nvSpPr>
        <p:spPr/>
        <p:txBody>
          <a:bodyPr>
            <a:normAutofit fontScale="92500"/>
          </a:bodyPr>
          <a:lstStyle/>
          <a:p>
            <a:r>
              <a:rPr kumimoji="1" lang="ja-JP" altLang="en-US" dirty="0"/>
              <a:t>ポスター発表を見学→帰る</a:t>
            </a:r>
            <a:endParaRPr kumimoji="1" lang="en-US" altLang="ja-JP" dirty="0"/>
          </a:p>
          <a:p>
            <a:endParaRPr lang="en-US" altLang="ja-JP" sz="700" dirty="0"/>
          </a:p>
          <a:p>
            <a:pPr>
              <a:buFont typeface="Wingdings" panose="05000000000000000000" pitchFamily="2" charset="2"/>
              <a:buChar char="l"/>
            </a:pPr>
            <a:r>
              <a:rPr lang="en-US" altLang="ja-JP" dirty="0"/>
              <a:t>NLP</a:t>
            </a:r>
            <a:r>
              <a:rPr lang="ja-JP" altLang="en-US" dirty="0"/>
              <a:t>のメインストリームがつかめた</a:t>
            </a:r>
            <a:endParaRPr lang="en-US" altLang="ja-JP" dirty="0"/>
          </a:p>
          <a:p>
            <a:pPr lvl="1">
              <a:buFont typeface="Wingdings" panose="05000000000000000000" pitchFamily="2" charset="2"/>
              <a:buChar char="l"/>
            </a:pPr>
            <a:r>
              <a:rPr lang="en-US" altLang="ja-JP" dirty="0"/>
              <a:t>NMT(</a:t>
            </a:r>
            <a:r>
              <a:rPr lang="ja-JP" altLang="en-US" dirty="0"/>
              <a:t>ニューラル機械翻訳</a:t>
            </a:r>
            <a:r>
              <a:rPr lang="en-US" altLang="ja-JP" dirty="0"/>
              <a:t>)</a:t>
            </a:r>
          </a:p>
          <a:p>
            <a:pPr lvl="1">
              <a:buFont typeface="Wingdings" panose="05000000000000000000" pitchFamily="2" charset="2"/>
              <a:buChar char="l"/>
            </a:pPr>
            <a:r>
              <a:rPr lang="ja-JP" altLang="en-US" dirty="0"/>
              <a:t>レコメンデーション</a:t>
            </a:r>
            <a:br>
              <a:rPr lang="en-US" altLang="ja-JP" dirty="0"/>
            </a:br>
            <a:endParaRPr lang="en-US" altLang="ja-JP" dirty="0"/>
          </a:p>
          <a:p>
            <a:pPr>
              <a:buFont typeface="Wingdings" panose="05000000000000000000" pitchFamily="2" charset="2"/>
              <a:buChar char="l"/>
            </a:pPr>
            <a:r>
              <a:rPr lang="ja-JP" altLang="en-US" dirty="0"/>
              <a:t>様々なジャンルの研究を知れた</a:t>
            </a:r>
            <a:endParaRPr lang="en-US" altLang="ja-JP" dirty="0"/>
          </a:p>
          <a:p>
            <a:pPr>
              <a:buFont typeface="Wingdings" panose="05000000000000000000" pitchFamily="2" charset="2"/>
              <a:buChar char="l"/>
            </a:pPr>
            <a:r>
              <a:rPr lang="ja-JP" altLang="en-US" dirty="0"/>
              <a:t>スポンサー企業が豪華</a:t>
            </a:r>
            <a:r>
              <a:rPr lang="en-US" altLang="ja-JP" dirty="0"/>
              <a:t>(Google, CA, Yahoo! etc.)</a:t>
            </a:r>
          </a:p>
          <a:p>
            <a:pPr>
              <a:buFont typeface="Wingdings" panose="05000000000000000000" pitchFamily="2" charset="2"/>
              <a:buChar char="l"/>
            </a:pPr>
            <a:r>
              <a:rPr lang="ja-JP" altLang="en-US" dirty="0"/>
              <a:t>ゼロから作る</a:t>
            </a:r>
            <a:r>
              <a:rPr lang="en-US" altLang="ja-JP" dirty="0"/>
              <a:t>DL2</a:t>
            </a:r>
            <a:r>
              <a:rPr lang="ja-JP" altLang="en-US" dirty="0"/>
              <a:t>を読んでおいてよかった</a:t>
            </a:r>
            <a:endParaRPr lang="en-US" altLang="ja-JP" dirty="0"/>
          </a:p>
          <a:p>
            <a:pPr marL="150876" lvl="1" indent="0">
              <a:buNone/>
            </a:pPr>
            <a:endParaRPr lang="en-US" altLang="ja-JP" dirty="0"/>
          </a:p>
          <a:p>
            <a:pPr lvl="1">
              <a:buFont typeface="Wingdings" panose="05000000000000000000" pitchFamily="2" charset="2"/>
              <a:buChar char="l"/>
            </a:pPr>
            <a:endParaRPr lang="en-US" altLang="ja-JP" dirty="0"/>
          </a:p>
          <a:p>
            <a:pPr>
              <a:buFont typeface="Wingdings" panose="05000000000000000000" pitchFamily="2" charset="2"/>
              <a:buChar char="l"/>
            </a:pPr>
            <a:r>
              <a:rPr lang="ja-JP" altLang="en-US" dirty="0"/>
              <a:t>予稿集やチュートリアルの原稿・学会メモを保存してます</a:t>
            </a:r>
          </a:p>
          <a:p>
            <a:endParaRPr kumimoji="1" lang="ja-JP" altLang="en-US" dirty="0"/>
          </a:p>
        </p:txBody>
      </p:sp>
      <p:cxnSp>
        <p:nvCxnSpPr>
          <p:cNvPr id="5" name="直線コネクタ 4">
            <a:extLst>
              <a:ext uri="{FF2B5EF4-FFF2-40B4-BE49-F238E27FC236}">
                <a16:creationId xmlns:a16="http://schemas.microsoft.com/office/drawing/2014/main" id="{72B80641-81E7-4E63-B621-37217EB13238}"/>
              </a:ext>
            </a:extLst>
          </p:cNvPr>
          <p:cNvCxnSpPr/>
          <p:nvPr/>
        </p:nvCxnSpPr>
        <p:spPr>
          <a:xfrm>
            <a:off x="822960" y="1847461"/>
            <a:ext cx="7574591"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91303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B0A331C-4B70-445E-ADB0-6775BC076731}"/>
              </a:ext>
            </a:extLst>
          </p:cNvPr>
          <p:cNvSpPr>
            <a:spLocks noGrp="1"/>
          </p:cNvSpPr>
          <p:nvPr>
            <p:ph type="title"/>
          </p:nvPr>
        </p:nvSpPr>
        <p:spPr/>
        <p:txBody>
          <a:bodyPr/>
          <a:lstStyle/>
          <a:p>
            <a:r>
              <a:rPr kumimoji="1" lang="ja-JP" altLang="en-US" dirty="0"/>
              <a:t>面白かった発表</a:t>
            </a:r>
            <a:r>
              <a:rPr lang="ja-JP" altLang="en-US" dirty="0"/>
              <a:t>①</a:t>
            </a:r>
            <a:endParaRPr kumimoji="1" lang="ja-JP" altLang="en-US" dirty="0"/>
          </a:p>
        </p:txBody>
      </p:sp>
      <p:sp>
        <p:nvSpPr>
          <p:cNvPr id="3" name="コンテンツ プレースホルダー 2">
            <a:extLst>
              <a:ext uri="{FF2B5EF4-FFF2-40B4-BE49-F238E27FC236}">
                <a16:creationId xmlns:a16="http://schemas.microsoft.com/office/drawing/2014/main" id="{2E9B9DFC-7350-41C2-BB9B-90E3625718C5}"/>
              </a:ext>
            </a:extLst>
          </p:cNvPr>
          <p:cNvSpPr>
            <a:spLocks noGrp="1"/>
          </p:cNvSpPr>
          <p:nvPr>
            <p:ph idx="1"/>
          </p:nvPr>
        </p:nvSpPr>
        <p:spPr>
          <a:xfrm>
            <a:off x="822959" y="1344255"/>
            <a:ext cx="8007141" cy="4890959"/>
          </a:xfrm>
        </p:spPr>
        <p:txBody>
          <a:bodyPr/>
          <a:lstStyle/>
          <a:p>
            <a:pPr marL="0" indent="0" algn="ctr">
              <a:buNone/>
            </a:pPr>
            <a:r>
              <a:rPr lang="ja-JP" altLang="en-US" dirty="0"/>
              <a:t>京都大学「人工負例を用いた</a:t>
            </a:r>
            <a:r>
              <a:rPr lang="en-US" altLang="ja-JP" dirty="0"/>
              <a:t>NMT</a:t>
            </a:r>
            <a:r>
              <a:rPr lang="ja-JP" altLang="en-US" dirty="0"/>
              <a:t>」</a:t>
            </a:r>
            <a:endParaRPr lang="en-US" altLang="ja-JP" dirty="0"/>
          </a:p>
          <a:p>
            <a:pPr marL="0" indent="0" algn="ctr">
              <a:buNone/>
            </a:pPr>
            <a:endParaRPr lang="en-US" altLang="ja-JP" dirty="0"/>
          </a:p>
          <a:p>
            <a:pPr marL="0" indent="0">
              <a:buNone/>
            </a:pPr>
            <a:r>
              <a:rPr lang="en-US" altLang="ja-JP" dirty="0"/>
              <a:t>NMT</a:t>
            </a:r>
            <a:r>
              <a:rPr lang="ja-JP" altLang="en-US" dirty="0" err="1"/>
              <a:t>で誤翻</a:t>
            </a:r>
            <a:r>
              <a:rPr lang="ja-JP" altLang="en-US" dirty="0"/>
              <a:t>訳してしまう例</a:t>
            </a:r>
            <a:r>
              <a:rPr lang="en-US" altLang="ja-JP" dirty="0"/>
              <a:t>(</a:t>
            </a:r>
            <a:r>
              <a:rPr lang="ja-JP" altLang="en-US" dirty="0"/>
              <a:t>繰り返し・欠損</a:t>
            </a:r>
            <a:r>
              <a:rPr lang="en-US" altLang="ja-JP" dirty="0"/>
              <a:t>)</a:t>
            </a:r>
            <a:r>
              <a:rPr lang="ja-JP" altLang="en-US" dirty="0"/>
              <a:t>を</a:t>
            </a:r>
            <a:endParaRPr lang="en-US" altLang="ja-JP" dirty="0"/>
          </a:p>
          <a:p>
            <a:pPr marL="0" indent="0">
              <a:buNone/>
            </a:pPr>
            <a:r>
              <a:rPr lang="ja-JP" altLang="en-US" dirty="0"/>
              <a:t>人工的に作成→識別機を作成</a:t>
            </a:r>
            <a:endParaRPr lang="en-US" altLang="ja-JP" dirty="0"/>
          </a:p>
          <a:p>
            <a:pPr marL="0" indent="0">
              <a:buNone/>
            </a:pPr>
            <a:endParaRPr kumimoji="1" lang="en-US" altLang="ja-JP" dirty="0"/>
          </a:p>
          <a:p>
            <a:pPr marL="0" indent="0">
              <a:buNone/>
            </a:pPr>
            <a:r>
              <a:rPr lang="ja-JP" altLang="en-US" dirty="0"/>
              <a:t>繰り返し・欠損が含まれている出力文章を検知</a:t>
            </a:r>
            <a:endParaRPr kumimoji="1" lang="ja-JP" altLang="en-US" dirty="0"/>
          </a:p>
        </p:txBody>
      </p:sp>
    </p:spTree>
    <p:extLst>
      <p:ext uri="{BB962C8B-B14F-4D97-AF65-F5344CB8AC3E}">
        <p14:creationId xmlns:p14="http://schemas.microsoft.com/office/powerpoint/2010/main" val="952785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29D1B2-9B7C-41D9-9CBA-6813DD4CD909}"/>
              </a:ext>
            </a:extLst>
          </p:cNvPr>
          <p:cNvSpPr>
            <a:spLocks noGrp="1"/>
          </p:cNvSpPr>
          <p:nvPr>
            <p:ph type="title"/>
          </p:nvPr>
        </p:nvSpPr>
        <p:spPr/>
        <p:txBody>
          <a:bodyPr/>
          <a:lstStyle/>
          <a:p>
            <a:r>
              <a:rPr kumimoji="1" lang="ja-JP" altLang="en-US" dirty="0"/>
              <a:t>面白かった発表</a:t>
            </a:r>
          </a:p>
        </p:txBody>
      </p:sp>
      <p:sp>
        <p:nvSpPr>
          <p:cNvPr id="3" name="コンテンツ プレースホルダー 2">
            <a:extLst>
              <a:ext uri="{FF2B5EF4-FFF2-40B4-BE49-F238E27FC236}">
                <a16:creationId xmlns:a16="http://schemas.microsoft.com/office/drawing/2014/main" id="{0903D9B1-A825-4711-AB4A-69DCB69A7223}"/>
              </a:ext>
            </a:extLst>
          </p:cNvPr>
          <p:cNvSpPr>
            <a:spLocks noGrp="1"/>
          </p:cNvSpPr>
          <p:nvPr>
            <p:ph idx="1"/>
          </p:nvPr>
        </p:nvSpPr>
        <p:spPr/>
        <p:txBody>
          <a:bodyPr>
            <a:normAutofit lnSpcReduction="10000"/>
          </a:bodyPr>
          <a:lstStyle/>
          <a:p>
            <a:r>
              <a:rPr kumimoji="1" lang="ja-JP" altLang="en-US" dirty="0"/>
              <a:t>日本</a:t>
            </a:r>
            <a:r>
              <a:rPr kumimoji="1" lang="en-US" altLang="ja-JP" dirty="0"/>
              <a:t>IBM</a:t>
            </a:r>
            <a:r>
              <a:rPr kumimoji="1" lang="ja-JP" altLang="en-US" dirty="0"/>
              <a:t>「</a:t>
            </a:r>
            <a:r>
              <a:rPr lang="ja-JP" altLang="en-US" dirty="0">
                <a:solidFill>
                  <a:srgbClr val="0070C0"/>
                </a:solidFill>
              </a:rPr>
              <a:t>君の名は －画像認識対象の名称検索－</a:t>
            </a:r>
            <a:r>
              <a:rPr kumimoji="1" lang="ja-JP" altLang="en-US" dirty="0"/>
              <a:t>」</a:t>
            </a:r>
            <a:endParaRPr kumimoji="1" lang="en-US" altLang="ja-JP" dirty="0"/>
          </a:p>
          <a:p>
            <a:pPr marL="0" indent="0">
              <a:buNone/>
            </a:pPr>
            <a:endParaRPr lang="en-US" altLang="ja-JP" dirty="0"/>
          </a:p>
          <a:p>
            <a:pPr marL="0" indent="0">
              <a:buNone/>
            </a:pPr>
            <a:r>
              <a:rPr lang="ja-JP" altLang="en-US" dirty="0"/>
              <a:t>目的</a:t>
            </a:r>
            <a:r>
              <a:rPr kumimoji="1" lang="en-US" altLang="ja-JP" dirty="0"/>
              <a:t>:</a:t>
            </a:r>
            <a:r>
              <a:rPr kumimoji="1" lang="ja-JP" altLang="en-US" dirty="0"/>
              <a:t>名前の知らない</a:t>
            </a:r>
            <a:r>
              <a:rPr lang="ja-JP" altLang="en-US" dirty="0"/>
              <a:t>対象</a:t>
            </a:r>
            <a:r>
              <a:rPr kumimoji="1" lang="ja-JP" altLang="en-US" dirty="0"/>
              <a:t>を検索できるツール作成</a:t>
            </a:r>
            <a:endParaRPr kumimoji="1" lang="en-US" altLang="ja-JP" dirty="0"/>
          </a:p>
          <a:p>
            <a:pPr marL="0" indent="0">
              <a:buNone/>
            </a:pPr>
            <a:r>
              <a:rPr lang="ja-JP" altLang="en-US" dirty="0"/>
              <a:t>教師は人間でなく、データから</a:t>
            </a:r>
            <a:endParaRPr kumimoji="1" lang="en-US" altLang="ja-JP" dirty="0"/>
          </a:p>
          <a:p>
            <a:pPr marL="0" indent="0">
              <a:buNone/>
            </a:pPr>
            <a:endParaRPr kumimoji="1" lang="en-US" altLang="ja-JP" dirty="0"/>
          </a:p>
          <a:p>
            <a:pPr marL="0" indent="0">
              <a:buNone/>
            </a:pPr>
            <a:r>
              <a:rPr kumimoji="1" lang="ja-JP" altLang="en-US" dirty="0"/>
              <a:t>結果</a:t>
            </a:r>
            <a:r>
              <a:rPr kumimoji="1" lang="en-US" altLang="ja-JP" dirty="0"/>
              <a:t>:</a:t>
            </a:r>
          </a:p>
          <a:p>
            <a:pPr marL="0" indent="0">
              <a:buNone/>
            </a:pPr>
            <a:r>
              <a:rPr lang="ja-JP" altLang="en-US" dirty="0"/>
              <a:t>自転車の画像→</a:t>
            </a:r>
            <a:endParaRPr lang="en-US" altLang="ja-JP" dirty="0"/>
          </a:p>
          <a:p>
            <a:pPr marL="0" indent="0">
              <a:buNone/>
            </a:pPr>
            <a:r>
              <a:rPr lang="ja-JP" altLang="en-US" dirty="0"/>
              <a:t>電動自転車・サイクリング・チャリなどを取得。</a:t>
            </a:r>
            <a:endParaRPr lang="en-US" altLang="ja-JP" dirty="0"/>
          </a:p>
          <a:p>
            <a:pPr marL="0" indent="0">
              <a:buNone/>
            </a:pPr>
            <a:endParaRPr kumimoji="1" lang="en-US" altLang="ja-JP" dirty="0"/>
          </a:p>
          <a:p>
            <a:pPr marL="0" indent="0">
              <a:buNone/>
            </a:pPr>
            <a:r>
              <a:rPr lang="ja-JP" altLang="en-US" dirty="0"/>
              <a:t>多言語に対応</a:t>
            </a:r>
            <a:endParaRPr kumimoji="1" lang="en-US" altLang="ja-JP" dirty="0"/>
          </a:p>
        </p:txBody>
      </p:sp>
    </p:spTree>
    <p:extLst>
      <p:ext uri="{BB962C8B-B14F-4D97-AF65-F5344CB8AC3E}">
        <p14:creationId xmlns:p14="http://schemas.microsoft.com/office/powerpoint/2010/main" val="24401478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5721CA1-09C2-41AE-8076-59C3746AE0CD}"/>
              </a:ext>
            </a:extLst>
          </p:cNvPr>
          <p:cNvSpPr>
            <a:spLocks noGrp="1"/>
          </p:cNvSpPr>
          <p:nvPr>
            <p:ph type="title"/>
          </p:nvPr>
        </p:nvSpPr>
        <p:spPr/>
        <p:txBody>
          <a:bodyPr/>
          <a:lstStyle/>
          <a:p>
            <a:r>
              <a:rPr lang="ja-JP" altLang="en-US" dirty="0"/>
              <a:t>システム概要</a:t>
            </a:r>
            <a:endParaRPr kumimoji="1" lang="ja-JP" altLang="en-US" dirty="0"/>
          </a:p>
        </p:txBody>
      </p:sp>
      <p:sp>
        <p:nvSpPr>
          <p:cNvPr id="4" name="正方形/長方形 3">
            <a:extLst>
              <a:ext uri="{FF2B5EF4-FFF2-40B4-BE49-F238E27FC236}">
                <a16:creationId xmlns:a16="http://schemas.microsoft.com/office/drawing/2014/main" id="{B1A4594D-EA78-4F2A-AD6C-C6F461F0304E}"/>
              </a:ext>
            </a:extLst>
          </p:cNvPr>
          <p:cNvSpPr/>
          <p:nvPr/>
        </p:nvSpPr>
        <p:spPr>
          <a:xfrm>
            <a:off x="3933021" y="2148289"/>
            <a:ext cx="1710920" cy="8482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画像ツイート</a:t>
            </a:r>
          </a:p>
        </p:txBody>
      </p:sp>
      <p:sp>
        <p:nvSpPr>
          <p:cNvPr id="5" name="正方形/長方形 4">
            <a:extLst>
              <a:ext uri="{FF2B5EF4-FFF2-40B4-BE49-F238E27FC236}">
                <a16:creationId xmlns:a16="http://schemas.microsoft.com/office/drawing/2014/main" id="{CB7F70BD-5976-4A8C-B016-814721E09F5D}"/>
              </a:ext>
            </a:extLst>
          </p:cNvPr>
          <p:cNvSpPr/>
          <p:nvPr/>
        </p:nvSpPr>
        <p:spPr>
          <a:xfrm>
            <a:off x="1090669" y="2159306"/>
            <a:ext cx="1377109" cy="8372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名詞</a:t>
            </a:r>
          </a:p>
        </p:txBody>
      </p:sp>
      <p:sp>
        <p:nvSpPr>
          <p:cNvPr id="6" name="矢印: 右 5">
            <a:extLst>
              <a:ext uri="{FF2B5EF4-FFF2-40B4-BE49-F238E27FC236}">
                <a16:creationId xmlns:a16="http://schemas.microsoft.com/office/drawing/2014/main" id="{045F541B-8C55-42F3-8EE8-32E177EBE437}"/>
              </a:ext>
            </a:extLst>
          </p:cNvPr>
          <p:cNvSpPr/>
          <p:nvPr/>
        </p:nvSpPr>
        <p:spPr>
          <a:xfrm>
            <a:off x="2801589" y="2313542"/>
            <a:ext cx="878044" cy="6830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検索</a:t>
            </a:r>
          </a:p>
        </p:txBody>
      </p:sp>
      <p:sp>
        <p:nvSpPr>
          <p:cNvPr id="7" name="フローチャート: 磁気ディスク 6">
            <a:extLst>
              <a:ext uri="{FF2B5EF4-FFF2-40B4-BE49-F238E27FC236}">
                <a16:creationId xmlns:a16="http://schemas.microsoft.com/office/drawing/2014/main" id="{BC8DDD9F-22B4-4B67-83CB-8A28B1B67EA8}"/>
              </a:ext>
            </a:extLst>
          </p:cNvPr>
          <p:cNvSpPr/>
          <p:nvPr/>
        </p:nvSpPr>
        <p:spPr>
          <a:xfrm>
            <a:off x="7163055" y="1916934"/>
            <a:ext cx="1872867" cy="147626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画像認識ツール</a:t>
            </a:r>
            <a:endParaRPr kumimoji="1" lang="en-US" altLang="ja-JP" dirty="0"/>
          </a:p>
          <a:p>
            <a:pPr algn="ctr"/>
            <a:r>
              <a:rPr kumimoji="1" lang="en-US" altLang="ja-JP" dirty="0"/>
              <a:t>WVR</a:t>
            </a:r>
            <a:endParaRPr kumimoji="1" lang="ja-JP" altLang="en-US" dirty="0"/>
          </a:p>
        </p:txBody>
      </p:sp>
      <p:sp>
        <p:nvSpPr>
          <p:cNvPr id="8" name="矢印: 左 7">
            <a:extLst>
              <a:ext uri="{FF2B5EF4-FFF2-40B4-BE49-F238E27FC236}">
                <a16:creationId xmlns:a16="http://schemas.microsoft.com/office/drawing/2014/main" id="{5657ED9A-6315-45FF-AA2E-238065B04019}"/>
              </a:ext>
            </a:extLst>
          </p:cNvPr>
          <p:cNvSpPr/>
          <p:nvPr/>
        </p:nvSpPr>
        <p:spPr>
          <a:xfrm rot="21175335">
            <a:off x="1830026" y="3155070"/>
            <a:ext cx="5235038" cy="59967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t>ラベル付与</a:t>
            </a:r>
          </a:p>
        </p:txBody>
      </p:sp>
      <p:sp>
        <p:nvSpPr>
          <p:cNvPr id="10" name="正方形/長方形 9">
            <a:extLst>
              <a:ext uri="{FF2B5EF4-FFF2-40B4-BE49-F238E27FC236}">
                <a16:creationId xmlns:a16="http://schemas.microsoft.com/office/drawing/2014/main" id="{E640ED3C-2D80-42B9-A19F-3A15CBE4D5AC}"/>
              </a:ext>
            </a:extLst>
          </p:cNvPr>
          <p:cNvSpPr/>
          <p:nvPr/>
        </p:nvSpPr>
        <p:spPr>
          <a:xfrm>
            <a:off x="400567" y="3545462"/>
            <a:ext cx="1344058" cy="143416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ラベル</a:t>
            </a:r>
            <a:r>
              <a:rPr kumimoji="1" lang="en-US" altLang="ja-JP" dirty="0"/>
              <a:t>A</a:t>
            </a:r>
            <a:endParaRPr kumimoji="1" lang="ja-JP" altLang="en-US" dirty="0"/>
          </a:p>
        </p:txBody>
      </p:sp>
      <p:sp>
        <p:nvSpPr>
          <p:cNvPr id="11" name="矢印: 右 10">
            <a:extLst>
              <a:ext uri="{FF2B5EF4-FFF2-40B4-BE49-F238E27FC236}">
                <a16:creationId xmlns:a16="http://schemas.microsoft.com/office/drawing/2014/main" id="{1D8EBAD0-ABA6-46A0-B051-063B45DEB02B}"/>
              </a:ext>
            </a:extLst>
          </p:cNvPr>
          <p:cNvSpPr/>
          <p:nvPr/>
        </p:nvSpPr>
        <p:spPr>
          <a:xfrm rot="21326482">
            <a:off x="1968138" y="3967275"/>
            <a:ext cx="1710920" cy="5288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検索エンジン</a:t>
            </a:r>
          </a:p>
        </p:txBody>
      </p:sp>
      <p:sp>
        <p:nvSpPr>
          <p:cNvPr id="12" name="正方形/長方形 11">
            <a:extLst>
              <a:ext uri="{FF2B5EF4-FFF2-40B4-BE49-F238E27FC236}">
                <a16:creationId xmlns:a16="http://schemas.microsoft.com/office/drawing/2014/main" id="{BB7D6AE7-9D9A-46D2-BBAE-5E18382D2CF4}"/>
              </a:ext>
            </a:extLst>
          </p:cNvPr>
          <p:cNvSpPr/>
          <p:nvPr/>
        </p:nvSpPr>
        <p:spPr>
          <a:xfrm rot="21135248">
            <a:off x="3986580" y="3750705"/>
            <a:ext cx="1302421" cy="599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画像群</a:t>
            </a:r>
          </a:p>
        </p:txBody>
      </p:sp>
      <p:sp>
        <p:nvSpPr>
          <p:cNvPr id="14" name="矢印: 右 13">
            <a:extLst>
              <a:ext uri="{FF2B5EF4-FFF2-40B4-BE49-F238E27FC236}">
                <a16:creationId xmlns:a16="http://schemas.microsoft.com/office/drawing/2014/main" id="{ADC632FC-6A7E-4F6E-8746-E6A959034BD3}"/>
              </a:ext>
            </a:extLst>
          </p:cNvPr>
          <p:cNvSpPr/>
          <p:nvPr/>
        </p:nvSpPr>
        <p:spPr>
          <a:xfrm>
            <a:off x="5780465" y="2322594"/>
            <a:ext cx="1246066" cy="5618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画像</a:t>
            </a:r>
          </a:p>
        </p:txBody>
      </p:sp>
      <p:sp>
        <p:nvSpPr>
          <p:cNvPr id="15" name="矢印: 右 14">
            <a:extLst>
              <a:ext uri="{FF2B5EF4-FFF2-40B4-BE49-F238E27FC236}">
                <a16:creationId xmlns:a16="http://schemas.microsoft.com/office/drawing/2014/main" id="{A23D4330-C2EF-4172-BD3D-3E9537B2C674}"/>
              </a:ext>
            </a:extLst>
          </p:cNvPr>
          <p:cNvSpPr/>
          <p:nvPr/>
        </p:nvSpPr>
        <p:spPr>
          <a:xfrm rot="20905953">
            <a:off x="5456692" y="3524153"/>
            <a:ext cx="1972059" cy="5618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画像</a:t>
            </a:r>
          </a:p>
        </p:txBody>
      </p:sp>
      <p:sp>
        <p:nvSpPr>
          <p:cNvPr id="19" name="矢印: 左 18">
            <a:extLst>
              <a:ext uri="{FF2B5EF4-FFF2-40B4-BE49-F238E27FC236}">
                <a16:creationId xmlns:a16="http://schemas.microsoft.com/office/drawing/2014/main" id="{9A1A71CB-FFC9-4D28-88FD-68E740DA0FE0}"/>
              </a:ext>
            </a:extLst>
          </p:cNvPr>
          <p:cNvSpPr/>
          <p:nvPr/>
        </p:nvSpPr>
        <p:spPr>
          <a:xfrm rot="17080403">
            <a:off x="6984371" y="4082849"/>
            <a:ext cx="1761093" cy="59967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t>ラベル付与</a:t>
            </a:r>
          </a:p>
        </p:txBody>
      </p:sp>
      <p:sp>
        <p:nvSpPr>
          <p:cNvPr id="20" name="正方形/長方形 19">
            <a:extLst>
              <a:ext uri="{FF2B5EF4-FFF2-40B4-BE49-F238E27FC236}">
                <a16:creationId xmlns:a16="http://schemas.microsoft.com/office/drawing/2014/main" id="{5AE2E96E-43BA-4A1D-B8DE-F9B000019546}"/>
              </a:ext>
            </a:extLst>
          </p:cNvPr>
          <p:cNvSpPr/>
          <p:nvPr/>
        </p:nvSpPr>
        <p:spPr>
          <a:xfrm>
            <a:off x="6767020" y="5422465"/>
            <a:ext cx="1344058" cy="91821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ラベル</a:t>
            </a:r>
            <a:r>
              <a:rPr lang="en-US" altLang="ja-JP" dirty="0"/>
              <a:t>B</a:t>
            </a:r>
            <a:endParaRPr kumimoji="1" lang="ja-JP" altLang="en-US" dirty="0"/>
          </a:p>
        </p:txBody>
      </p:sp>
      <p:sp>
        <p:nvSpPr>
          <p:cNvPr id="22" name="矢印: 上下 21">
            <a:extLst>
              <a:ext uri="{FF2B5EF4-FFF2-40B4-BE49-F238E27FC236}">
                <a16:creationId xmlns:a16="http://schemas.microsoft.com/office/drawing/2014/main" id="{4FE054DC-A033-4A30-95E9-1A48D81ED400}"/>
              </a:ext>
            </a:extLst>
          </p:cNvPr>
          <p:cNvSpPr/>
          <p:nvPr/>
        </p:nvSpPr>
        <p:spPr>
          <a:xfrm rot="16986055">
            <a:off x="3943307" y="2988473"/>
            <a:ext cx="683046" cy="4834151"/>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比較</a:t>
            </a:r>
          </a:p>
        </p:txBody>
      </p:sp>
    </p:spTree>
    <p:extLst>
      <p:ext uri="{BB962C8B-B14F-4D97-AF65-F5344CB8AC3E}">
        <p14:creationId xmlns:p14="http://schemas.microsoft.com/office/powerpoint/2010/main" val="7409208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6267DDE-EF52-4BB0-8CB3-A470DA5B3B94}"/>
              </a:ext>
            </a:extLst>
          </p:cNvPr>
          <p:cNvSpPr>
            <a:spLocks noGrp="1"/>
          </p:cNvSpPr>
          <p:nvPr>
            <p:ph type="title"/>
          </p:nvPr>
        </p:nvSpPr>
        <p:spPr/>
        <p:txBody>
          <a:bodyPr/>
          <a:lstStyle/>
          <a:p>
            <a:r>
              <a:rPr kumimoji="1" lang="ja-JP" altLang="en-US" dirty="0"/>
              <a:t>面白かったテーマ</a:t>
            </a:r>
          </a:p>
        </p:txBody>
      </p:sp>
      <p:sp>
        <p:nvSpPr>
          <p:cNvPr id="3" name="コンテンツ プレースホルダー 2">
            <a:extLst>
              <a:ext uri="{FF2B5EF4-FFF2-40B4-BE49-F238E27FC236}">
                <a16:creationId xmlns:a16="http://schemas.microsoft.com/office/drawing/2014/main" id="{B2A7AFBD-882F-4D10-88F8-B071D05BD110}"/>
              </a:ext>
            </a:extLst>
          </p:cNvPr>
          <p:cNvSpPr>
            <a:spLocks noGrp="1"/>
          </p:cNvSpPr>
          <p:nvPr>
            <p:ph idx="1"/>
          </p:nvPr>
        </p:nvSpPr>
        <p:spPr/>
        <p:txBody>
          <a:bodyPr/>
          <a:lstStyle/>
          <a:p>
            <a:pPr algn="ctr"/>
            <a:r>
              <a:rPr lang="ja-JP" altLang="en-US" dirty="0"/>
              <a:t>成蹊</a:t>
            </a:r>
            <a:r>
              <a:rPr kumimoji="1" lang="ja-JP" altLang="en-US" dirty="0"/>
              <a:t>大学</a:t>
            </a:r>
            <a:endParaRPr kumimoji="1" lang="en-US" altLang="ja-JP" dirty="0"/>
          </a:p>
          <a:p>
            <a:pPr algn="ctr"/>
            <a:r>
              <a:rPr kumimoji="1" lang="ja-JP" altLang="en-US" dirty="0"/>
              <a:t>「</a:t>
            </a:r>
            <a:r>
              <a:rPr kumimoji="1" lang="en-US" altLang="ja-JP" dirty="0"/>
              <a:t>Web</a:t>
            </a:r>
            <a:r>
              <a:rPr kumimoji="1" lang="ja-JP" altLang="en-US" dirty="0"/>
              <a:t>サイト上の</a:t>
            </a:r>
            <a:r>
              <a:rPr kumimoji="1" lang="en-US" altLang="ja-JP" dirty="0"/>
              <a:t>Python</a:t>
            </a:r>
            <a:r>
              <a:rPr kumimoji="1" lang="ja-JP" altLang="en-US" dirty="0"/>
              <a:t>コードと説明文の自動対応付けによるソースコード検索」</a:t>
            </a:r>
            <a:endParaRPr kumimoji="1" lang="en-US" altLang="ja-JP" dirty="0"/>
          </a:p>
          <a:p>
            <a:pPr algn="ctr"/>
            <a:endParaRPr lang="en-US" altLang="ja-JP" sz="600" dirty="0"/>
          </a:p>
          <a:p>
            <a:pPr algn="ctr"/>
            <a:r>
              <a:rPr kumimoji="1" lang="ja-JP" altLang="en-US" dirty="0"/>
              <a:t>中央大学</a:t>
            </a:r>
            <a:endParaRPr kumimoji="1" lang="en-US" altLang="ja-JP" dirty="0"/>
          </a:p>
          <a:p>
            <a:pPr algn="ctr"/>
            <a:r>
              <a:rPr lang="ja-JP" altLang="en-US" dirty="0"/>
              <a:t>「文の過去</a:t>
            </a:r>
            <a:r>
              <a:rPr lang="en-US" altLang="ja-JP" dirty="0"/>
              <a:t>/</a:t>
            </a:r>
            <a:r>
              <a:rPr lang="ja-JP" altLang="en-US" dirty="0"/>
              <a:t>非過去分類と接続語に着目した文学作品に関する時間情報解析ヒューリスティック」</a:t>
            </a:r>
            <a:endParaRPr lang="en-US" altLang="ja-JP" dirty="0"/>
          </a:p>
          <a:p>
            <a:pPr algn="ctr"/>
            <a:endParaRPr lang="en-US" altLang="ja-JP" sz="700" dirty="0"/>
          </a:p>
          <a:p>
            <a:pPr marL="0" indent="0" algn="ctr">
              <a:buNone/>
            </a:pPr>
            <a:r>
              <a:rPr kumimoji="1" lang="ja-JP" altLang="en-US" dirty="0"/>
              <a:t>名古屋大学</a:t>
            </a:r>
            <a:endParaRPr kumimoji="1" lang="en-US" altLang="ja-JP" dirty="0"/>
          </a:p>
          <a:p>
            <a:pPr marL="0" indent="0" algn="ctr">
              <a:buNone/>
            </a:pPr>
            <a:r>
              <a:rPr lang="ja-JP" altLang="en-US" dirty="0"/>
              <a:t>「傾聴を示す応答で繰り返される語りの語句の検出」</a:t>
            </a:r>
            <a:endParaRPr kumimoji="1" lang="ja-JP" altLang="en-US" dirty="0"/>
          </a:p>
        </p:txBody>
      </p:sp>
    </p:spTree>
    <p:extLst>
      <p:ext uri="{BB962C8B-B14F-4D97-AF65-F5344CB8AC3E}">
        <p14:creationId xmlns:p14="http://schemas.microsoft.com/office/powerpoint/2010/main" val="6567480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658B12-911F-4AFD-9CA9-9B42FA4760F3}"/>
              </a:ext>
            </a:extLst>
          </p:cNvPr>
          <p:cNvSpPr>
            <a:spLocks noGrp="1"/>
          </p:cNvSpPr>
          <p:nvPr>
            <p:ph type="title"/>
          </p:nvPr>
        </p:nvSpPr>
        <p:spPr/>
        <p:txBody>
          <a:bodyPr/>
          <a:lstStyle/>
          <a:p>
            <a:r>
              <a:rPr kumimoji="1" lang="ja-JP" altLang="en-US" dirty="0"/>
              <a:t>宿泊先・予約方法</a:t>
            </a:r>
          </a:p>
        </p:txBody>
      </p:sp>
      <p:pic>
        <p:nvPicPr>
          <p:cNvPr id="4" name="コンテンツ プレースホルダー 3">
            <a:extLst>
              <a:ext uri="{FF2B5EF4-FFF2-40B4-BE49-F238E27FC236}">
                <a16:creationId xmlns:a16="http://schemas.microsoft.com/office/drawing/2014/main" id="{83981E8A-B228-473A-AC2B-0152E98436F6}"/>
              </a:ext>
            </a:extLst>
          </p:cNvPr>
          <p:cNvPicPr>
            <a:picLocks noGrp="1" noChangeAspect="1"/>
          </p:cNvPicPr>
          <p:nvPr>
            <p:ph idx="1"/>
          </p:nvPr>
        </p:nvPicPr>
        <p:blipFill>
          <a:blip r:embed="rId2"/>
          <a:stretch>
            <a:fillRect/>
          </a:stretch>
        </p:blipFill>
        <p:spPr>
          <a:xfrm>
            <a:off x="3772921" y="2357891"/>
            <a:ext cx="5088449" cy="1831842"/>
          </a:xfrm>
          <a:prstGeom prst="rect">
            <a:avLst/>
          </a:prstGeom>
        </p:spPr>
      </p:pic>
      <p:pic>
        <p:nvPicPr>
          <p:cNvPr id="5" name="図 4">
            <a:extLst>
              <a:ext uri="{FF2B5EF4-FFF2-40B4-BE49-F238E27FC236}">
                <a16:creationId xmlns:a16="http://schemas.microsoft.com/office/drawing/2014/main" id="{65E5328B-0995-4458-966B-FAC0AA7C26D7}"/>
              </a:ext>
            </a:extLst>
          </p:cNvPr>
          <p:cNvPicPr>
            <a:picLocks noChangeAspect="1"/>
          </p:cNvPicPr>
          <p:nvPr/>
        </p:nvPicPr>
        <p:blipFill>
          <a:blip r:embed="rId3"/>
          <a:stretch>
            <a:fillRect/>
          </a:stretch>
        </p:blipFill>
        <p:spPr>
          <a:xfrm>
            <a:off x="2320611" y="4607205"/>
            <a:ext cx="6540759" cy="1738356"/>
          </a:xfrm>
          <a:prstGeom prst="rect">
            <a:avLst/>
          </a:prstGeom>
        </p:spPr>
      </p:pic>
      <p:sp>
        <p:nvSpPr>
          <p:cNvPr id="6" name="テキスト ボックス 5">
            <a:extLst>
              <a:ext uri="{FF2B5EF4-FFF2-40B4-BE49-F238E27FC236}">
                <a16:creationId xmlns:a16="http://schemas.microsoft.com/office/drawing/2014/main" id="{CF2615C5-28F2-47B4-9A2F-E589AD7ADDB0}"/>
              </a:ext>
            </a:extLst>
          </p:cNvPr>
          <p:cNvSpPr txBox="1"/>
          <p:nvPr/>
        </p:nvSpPr>
        <p:spPr>
          <a:xfrm>
            <a:off x="337768" y="1303961"/>
            <a:ext cx="8123399" cy="1107996"/>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sz="2400" dirty="0"/>
              <a:t>新幹線予約</a:t>
            </a:r>
            <a:r>
              <a:rPr kumimoji="1" lang="en-US" altLang="ja-JP" sz="2400" dirty="0"/>
              <a:t>:</a:t>
            </a:r>
            <a:r>
              <a:rPr kumimoji="1" lang="ja-JP" altLang="en-US" sz="2400" dirty="0"/>
              <a:t>スマート</a:t>
            </a:r>
            <a:r>
              <a:rPr kumimoji="1" lang="en-US" altLang="ja-JP" sz="2400" dirty="0"/>
              <a:t>EX</a:t>
            </a:r>
          </a:p>
          <a:p>
            <a:r>
              <a:rPr lang="ja-JP" altLang="en-US" sz="2400" dirty="0"/>
              <a:t>スマホの</a:t>
            </a:r>
            <a:r>
              <a:rPr lang="en-US" altLang="ja-JP" sz="2400" dirty="0" err="1"/>
              <a:t>Suica</a:t>
            </a:r>
            <a:r>
              <a:rPr lang="ja-JP" altLang="en-US" sz="2400" dirty="0"/>
              <a:t>をタッチするだけで新幹線に乗れる</a:t>
            </a:r>
            <a:br>
              <a:rPr lang="en-US" altLang="ja-JP" dirty="0"/>
            </a:br>
            <a:endParaRPr lang="en-US" altLang="ja-JP" dirty="0"/>
          </a:p>
        </p:txBody>
      </p:sp>
      <p:sp>
        <p:nvSpPr>
          <p:cNvPr id="7" name="テキスト ボックス 6">
            <a:extLst>
              <a:ext uri="{FF2B5EF4-FFF2-40B4-BE49-F238E27FC236}">
                <a16:creationId xmlns:a16="http://schemas.microsoft.com/office/drawing/2014/main" id="{5A51F2C3-57D6-42C6-943F-6AD8D012D779}"/>
              </a:ext>
            </a:extLst>
          </p:cNvPr>
          <p:cNvSpPr txBox="1"/>
          <p:nvPr/>
        </p:nvSpPr>
        <p:spPr>
          <a:xfrm>
            <a:off x="173465" y="3348944"/>
            <a:ext cx="8123399" cy="1107996"/>
          </a:xfrm>
          <a:prstGeom prst="rect">
            <a:avLst/>
          </a:prstGeom>
          <a:noFill/>
        </p:spPr>
        <p:txBody>
          <a:bodyPr wrap="square" rtlCol="0">
            <a:spAutoFit/>
          </a:bodyPr>
          <a:lstStyle/>
          <a:p>
            <a:br>
              <a:rPr lang="en-US" altLang="ja-JP" dirty="0"/>
            </a:br>
            <a:endParaRPr lang="en-US" altLang="ja-JP" sz="2400" dirty="0"/>
          </a:p>
          <a:p>
            <a:pPr marL="285750" indent="-285750">
              <a:buFont typeface="Wingdings" panose="05000000000000000000" pitchFamily="2" charset="2"/>
              <a:buChar char="l"/>
            </a:pPr>
            <a:r>
              <a:rPr lang="ja-JP" altLang="en-US" sz="2400" dirty="0"/>
              <a:t>ホテル予約</a:t>
            </a:r>
            <a:r>
              <a:rPr lang="en-US" altLang="ja-JP" sz="2400" dirty="0"/>
              <a:t>:Agoda</a:t>
            </a:r>
          </a:p>
        </p:txBody>
      </p:sp>
    </p:spTree>
    <p:extLst>
      <p:ext uri="{BB962C8B-B14F-4D97-AF65-F5344CB8AC3E}">
        <p14:creationId xmlns:p14="http://schemas.microsoft.com/office/powerpoint/2010/main" val="2087294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5D998D-BE80-493C-AEBF-C175A1574F13}"/>
              </a:ext>
            </a:extLst>
          </p:cNvPr>
          <p:cNvSpPr>
            <a:spLocks noGrp="1"/>
          </p:cNvSpPr>
          <p:nvPr>
            <p:ph type="title"/>
          </p:nvPr>
        </p:nvSpPr>
        <p:spPr/>
        <p:txBody>
          <a:bodyPr/>
          <a:lstStyle/>
          <a:p>
            <a:r>
              <a:rPr kumimoji="1" lang="ja-JP" altLang="en-US" dirty="0"/>
              <a:t>研究テーマ</a:t>
            </a:r>
          </a:p>
        </p:txBody>
      </p:sp>
      <p:sp>
        <p:nvSpPr>
          <p:cNvPr id="3" name="コンテンツ プレースホルダー 2">
            <a:extLst>
              <a:ext uri="{FF2B5EF4-FFF2-40B4-BE49-F238E27FC236}">
                <a16:creationId xmlns:a16="http://schemas.microsoft.com/office/drawing/2014/main" id="{EEE38AFC-31F1-49DC-A502-675445DDF103}"/>
              </a:ext>
            </a:extLst>
          </p:cNvPr>
          <p:cNvSpPr>
            <a:spLocks noGrp="1"/>
          </p:cNvSpPr>
          <p:nvPr>
            <p:ph idx="1"/>
          </p:nvPr>
        </p:nvSpPr>
        <p:spPr>
          <a:xfrm>
            <a:off x="641324" y="2547904"/>
            <a:ext cx="8041122" cy="2611924"/>
          </a:xfrm>
        </p:spPr>
        <p:txBody>
          <a:bodyPr>
            <a:normAutofit/>
          </a:bodyPr>
          <a:lstStyle/>
          <a:p>
            <a:pPr algn="ctr"/>
            <a:r>
              <a:rPr lang="ja-JP" altLang="en-US" sz="4000" dirty="0">
                <a:latin typeface="+mn-ea"/>
              </a:rPr>
              <a:t>国会会議録と書評を用いた</a:t>
            </a:r>
            <a:endParaRPr lang="en-US" altLang="ja-JP" sz="4000" dirty="0">
              <a:latin typeface="+mn-ea"/>
            </a:endParaRPr>
          </a:p>
          <a:p>
            <a:pPr algn="ctr"/>
            <a:r>
              <a:rPr lang="ja-JP" altLang="en-US" sz="4000" dirty="0">
                <a:latin typeface="+mn-ea"/>
              </a:rPr>
              <a:t>政治的見解が異なる人物像の分析</a:t>
            </a:r>
            <a:endParaRPr kumimoji="1" lang="ja-JP" altLang="en-US" sz="4000" dirty="0">
              <a:latin typeface="+mn-ea"/>
            </a:endParaRPr>
          </a:p>
        </p:txBody>
      </p:sp>
    </p:spTree>
    <p:extLst>
      <p:ext uri="{BB962C8B-B14F-4D97-AF65-F5344CB8AC3E}">
        <p14:creationId xmlns:p14="http://schemas.microsoft.com/office/powerpoint/2010/main" val="35146839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D63C09D-587D-4946-B098-319665BF976C}"/>
              </a:ext>
            </a:extLst>
          </p:cNvPr>
          <p:cNvSpPr>
            <a:spLocks noGrp="1"/>
          </p:cNvSpPr>
          <p:nvPr>
            <p:ph type="title"/>
          </p:nvPr>
        </p:nvSpPr>
        <p:spPr>
          <a:xfrm>
            <a:off x="800100" y="522786"/>
            <a:ext cx="7543800" cy="706093"/>
          </a:xfrm>
        </p:spPr>
        <p:txBody>
          <a:bodyPr>
            <a:normAutofit/>
          </a:bodyPr>
          <a:lstStyle/>
          <a:p>
            <a:r>
              <a:rPr lang="ja-JP" altLang="en-US" dirty="0"/>
              <a:t>背景</a:t>
            </a:r>
            <a:endParaRPr kumimoji="1" lang="ja-JP" altLang="en-US" dirty="0"/>
          </a:p>
        </p:txBody>
      </p:sp>
      <p:sp>
        <p:nvSpPr>
          <p:cNvPr id="3" name="コンテンツ プレースホルダー 2">
            <a:extLst>
              <a:ext uri="{FF2B5EF4-FFF2-40B4-BE49-F238E27FC236}">
                <a16:creationId xmlns:a16="http://schemas.microsoft.com/office/drawing/2014/main" id="{59CC43D8-B999-45C0-957C-8AD5E13367B6}"/>
              </a:ext>
            </a:extLst>
          </p:cNvPr>
          <p:cNvSpPr>
            <a:spLocks noGrp="1"/>
          </p:cNvSpPr>
          <p:nvPr>
            <p:ph sz="half" idx="2"/>
          </p:nvPr>
        </p:nvSpPr>
        <p:spPr>
          <a:xfrm>
            <a:off x="875513" y="2617678"/>
            <a:ext cx="7816000" cy="3868365"/>
          </a:xfrm>
        </p:spPr>
        <p:txBody>
          <a:bodyPr>
            <a:normAutofit/>
          </a:bodyPr>
          <a:lstStyle/>
          <a:p>
            <a:pPr marL="0" indent="0">
              <a:buClr>
                <a:schemeClr val="accent2"/>
              </a:buClr>
              <a:buNone/>
            </a:pPr>
            <a:r>
              <a:rPr lang="ja-JP" altLang="en-US" sz="2800" u="sng" dirty="0">
                <a:solidFill>
                  <a:schemeClr val="tx1"/>
                </a:solidFill>
                <a:latin typeface="+mn-ea"/>
              </a:rPr>
              <a:t>政治家</a:t>
            </a:r>
            <a:endParaRPr lang="en-US" altLang="ja-JP" sz="2800" u="sng" dirty="0">
              <a:solidFill>
                <a:schemeClr val="tx1"/>
              </a:solidFill>
              <a:latin typeface="+mn-ea"/>
            </a:endParaRPr>
          </a:p>
          <a:p>
            <a:pPr marL="0" indent="0">
              <a:buClr>
                <a:schemeClr val="accent2"/>
              </a:buClr>
              <a:buNone/>
            </a:pPr>
            <a:r>
              <a:rPr lang="ja-JP" altLang="en-US" sz="2800" b="1" dirty="0">
                <a:solidFill>
                  <a:srgbClr val="000099"/>
                </a:solidFill>
                <a:latin typeface="+mn-ea"/>
              </a:rPr>
              <a:t>民主党</a:t>
            </a:r>
            <a:r>
              <a:rPr lang="ja-JP" altLang="en-US" sz="2800" dirty="0">
                <a:solidFill>
                  <a:schemeClr val="tx1"/>
                </a:solidFill>
                <a:latin typeface="+mn-ea"/>
              </a:rPr>
              <a:t>候補者は、聴衆に黒人が多い場合、</a:t>
            </a:r>
            <a:br>
              <a:rPr lang="en-US" altLang="ja-JP" sz="2800" dirty="0">
                <a:solidFill>
                  <a:schemeClr val="tx1"/>
                </a:solidFill>
                <a:latin typeface="+mn-ea"/>
              </a:rPr>
            </a:br>
            <a:r>
              <a:rPr lang="ja-JP" altLang="en-US" sz="2800" b="1" dirty="0">
                <a:solidFill>
                  <a:srgbClr val="C00000"/>
                </a:solidFill>
                <a:latin typeface="+mn-ea"/>
              </a:rPr>
              <a:t>温かみのある言葉</a:t>
            </a:r>
            <a:r>
              <a:rPr lang="ja-JP" altLang="en-US" sz="2800" dirty="0">
                <a:solidFill>
                  <a:schemeClr val="tx1"/>
                </a:solidFill>
                <a:latin typeface="+mn-ea"/>
              </a:rPr>
              <a:t>を用いて共感を得ようとする</a:t>
            </a:r>
            <a:endParaRPr lang="en-US" altLang="ja-JP" sz="2800" dirty="0">
              <a:solidFill>
                <a:schemeClr val="tx1"/>
              </a:solidFill>
              <a:latin typeface="+mn-ea"/>
            </a:endParaRPr>
          </a:p>
          <a:p>
            <a:pPr marL="0" indent="0">
              <a:buClr>
                <a:schemeClr val="accent2"/>
              </a:buClr>
              <a:buNone/>
            </a:pPr>
            <a:endParaRPr lang="en-US" altLang="ja-JP" sz="800" dirty="0">
              <a:solidFill>
                <a:schemeClr val="tx1"/>
              </a:solidFill>
              <a:latin typeface="+mn-ea"/>
            </a:endParaRPr>
          </a:p>
          <a:p>
            <a:pPr marL="0" indent="0">
              <a:lnSpc>
                <a:spcPct val="100000"/>
              </a:lnSpc>
              <a:spcBef>
                <a:spcPts val="600"/>
              </a:spcBef>
              <a:buClr>
                <a:schemeClr val="accent2"/>
              </a:buClr>
              <a:buNone/>
            </a:pPr>
            <a:r>
              <a:rPr lang="ja-JP" altLang="en-US" sz="2800" u="sng" dirty="0">
                <a:solidFill>
                  <a:schemeClr val="tx1"/>
                </a:solidFill>
                <a:latin typeface="+mn-ea"/>
              </a:rPr>
              <a:t>一般人被験者</a:t>
            </a:r>
            <a:endParaRPr lang="en-US" altLang="ja-JP" sz="2800" u="sng" dirty="0">
              <a:solidFill>
                <a:schemeClr val="tx1"/>
              </a:solidFill>
              <a:latin typeface="+mn-ea"/>
            </a:endParaRPr>
          </a:p>
          <a:p>
            <a:pPr marL="0" indent="0">
              <a:buClr>
                <a:schemeClr val="accent2"/>
              </a:buClr>
              <a:buNone/>
            </a:pPr>
            <a:r>
              <a:rPr lang="ja-JP" altLang="en-US" sz="2800" b="1" dirty="0">
                <a:solidFill>
                  <a:srgbClr val="000099"/>
                </a:solidFill>
                <a:latin typeface="+mn-ea"/>
              </a:rPr>
              <a:t>リベラル派</a:t>
            </a:r>
            <a:r>
              <a:rPr lang="ja-JP" altLang="en-US" sz="2800" dirty="0">
                <a:solidFill>
                  <a:schemeClr val="tx1"/>
                </a:solidFill>
                <a:latin typeface="+mn-ea"/>
              </a:rPr>
              <a:t>の被験者は、黒人宛のメールで、</a:t>
            </a:r>
            <a:br>
              <a:rPr lang="en-US" altLang="ja-JP" sz="2800" dirty="0">
                <a:solidFill>
                  <a:schemeClr val="tx1"/>
                </a:solidFill>
                <a:latin typeface="+mn-ea"/>
              </a:rPr>
            </a:br>
            <a:r>
              <a:rPr lang="ja-JP" altLang="en-US" sz="2800" dirty="0">
                <a:solidFill>
                  <a:schemeClr val="tx1"/>
                </a:solidFill>
                <a:latin typeface="+mn-ea"/>
              </a:rPr>
              <a:t>白人宛の場合より</a:t>
            </a:r>
            <a:r>
              <a:rPr lang="ja-JP" altLang="en-US" sz="2800" b="1" dirty="0">
                <a:solidFill>
                  <a:srgbClr val="C00000"/>
                </a:solidFill>
                <a:latin typeface="+mn-ea"/>
              </a:rPr>
              <a:t>平易な言葉</a:t>
            </a:r>
            <a:r>
              <a:rPr lang="ja-JP" altLang="en-US" sz="2800" dirty="0">
                <a:solidFill>
                  <a:schemeClr val="tx1"/>
                </a:solidFill>
                <a:latin typeface="+mn-ea"/>
              </a:rPr>
              <a:t>を使用する</a:t>
            </a:r>
            <a:endParaRPr lang="en-US" altLang="ja-JP" sz="2800" dirty="0">
              <a:solidFill>
                <a:schemeClr val="tx1"/>
              </a:solidFill>
              <a:latin typeface="+mn-ea"/>
            </a:endParaRPr>
          </a:p>
          <a:p>
            <a:pPr>
              <a:lnSpc>
                <a:spcPct val="100000"/>
              </a:lnSpc>
              <a:buClr>
                <a:schemeClr val="accent2"/>
              </a:buClr>
              <a:buFont typeface="Wingdings" panose="05000000000000000000" pitchFamily="2" charset="2"/>
              <a:buChar char="l"/>
            </a:pPr>
            <a:endParaRPr lang="en-US" altLang="ja-JP" sz="2800" dirty="0">
              <a:solidFill>
                <a:schemeClr val="tx1"/>
              </a:solidFill>
              <a:latin typeface="ＭＳ ゴシック" panose="020B0609070205080204" pitchFamily="49" charset="-128"/>
              <a:ea typeface="ＭＳ ゴシック" panose="020B0609070205080204" pitchFamily="49" charset="-128"/>
            </a:endParaRPr>
          </a:p>
          <a:p>
            <a:endParaRPr kumimoji="1" lang="ja-JP" altLang="en-US" dirty="0">
              <a:solidFill>
                <a:schemeClr val="tx1"/>
              </a:solidFill>
              <a:latin typeface="ＭＳ ゴシック" panose="020B0609070205080204" pitchFamily="49" charset="-128"/>
              <a:ea typeface="ＭＳ ゴシック" panose="020B0609070205080204" pitchFamily="49" charset="-128"/>
            </a:endParaRPr>
          </a:p>
        </p:txBody>
      </p:sp>
      <p:sp>
        <p:nvSpPr>
          <p:cNvPr id="9" name="正方形/長方形 8">
            <a:extLst>
              <a:ext uri="{FF2B5EF4-FFF2-40B4-BE49-F238E27FC236}">
                <a16:creationId xmlns:a16="http://schemas.microsoft.com/office/drawing/2014/main" id="{02BF6859-3581-4848-95F1-45213BC34489}"/>
              </a:ext>
            </a:extLst>
          </p:cNvPr>
          <p:cNvSpPr/>
          <p:nvPr/>
        </p:nvSpPr>
        <p:spPr>
          <a:xfrm>
            <a:off x="800099" y="1366897"/>
            <a:ext cx="7891414" cy="1569660"/>
          </a:xfrm>
          <a:prstGeom prst="rect">
            <a:avLst/>
          </a:prstGeom>
        </p:spPr>
        <p:txBody>
          <a:bodyPr wrap="square">
            <a:spAutoFit/>
          </a:bodyPr>
          <a:lstStyle/>
          <a:p>
            <a:r>
              <a:rPr lang="en-US" altLang="ja-JP" sz="3200" b="1" dirty="0">
                <a:solidFill>
                  <a:srgbClr val="000099"/>
                </a:solidFill>
                <a:latin typeface="+mn-ea"/>
              </a:rPr>
              <a:t>Dupree</a:t>
            </a:r>
            <a:r>
              <a:rPr lang="ja-JP" altLang="en-US" sz="3200" b="1" dirty="0">
                <a:solidFill>
                  <a:srgbClr val="000099"/>
                </a:solidFill>
                <a:latin typeface="+mn-ea"/>
              </a:rPr>
              <a:t> </a:t>
            </a:r>
            <a:r>
              <a:rPr lang="en-US" altLang="ja-JP" sz="3200" b="1" dirty="0">
                <a:solidFill>
                  <a:srgbClr val="000099"/>
                </a:solidFill>
                <a:latin typeface="+mn-ea"/>
              </a:rPr>
              <a:t>et</a:t>
            </a:r>
            <a:r>
              <a:rPr lang="ja-JP" altLang="en-US" sz="3200" b="1" dirty="0">
                <a:solidFill>
                  <a:srgbClr val="000099"/>
                </a:solidFill>
                <a:latin typeface="+mn-ea"/>
              </a:rPr>
              <a:t> </a:t>
            </a:r>
            <a:r>
              <a:rPr lang="en-US" altLang="ja-JP" sz="3200" b="1" dirty="0">
                <a:solidFill>
                  <a:srgbClr val="000099"/>
                </a:solidFill>
                <a:latin typeface="+mn-ea"/>
              </a:rPr>
              <a:t>al.</a:t>
            </a:r>
            <a:r>
              <a:rPr lang="ja-JP" altLang="en-US" sz="3200" b="1" dirty="0">
                <a:solidFill>
                  <a:srgbClr val="000099"/>
                </a:solidFill>
                <a:latin typeface="+mn-ea"/>
              </a:rPr>
              <a:t> </a:t>
            </a:r>
            <a:r>
              <a:rPr lang="en-US" altLang="ja-JP" sz="3200" b="1" dirty="0">
                <a:solidFill>
                  <a:srgbClr val="000099"/>
                </a:solidFill>
                <a:latin typeface="+mn-ea"/>
              </a:rPr>
              <a:t>(2018)</a:t>
            </a:r>
          </a:p>
          <a:p>
            <a:r>
              <a:rPr kumimoji="1" lang="ja-JP" altLang="en-US" sz="3200" b="1" dirty="0">
                <a:solidFill>
                  <a:srgbClr val="000099"/>
                </a:solidFill>
                <a:latin typeface="+mn-ea"/>
              </a:rPr>
              <a:t>「政治思想</a:t>
            </a:r>
            <a:r>
              <a:rPr lang="ja-JP" altLang="en-US" sz="3200" b="1" dirty="0">
                <a:solidFill>
                  <a:srgbClr val="000099"/>
                </a:solidFill>
                <a:latin typeface="+mn-ea"/>
              </a:rPr>
              <a:t>によって</a:t>
            </a:r>
            <a:r>
              <a:rPr kumimoji="1" lang="ja-JP" altLang="en-US" sz="3200" b="1" dirty="0">
                <a:solidFill>
                  <a:srgbClr val="000099"/>
                </a:solidFill>
                <a:latin typeface="+mn-ea"/>
              </a:rPr>
              <a:t>言葉遣いが異なる」</a:t>
            </a:r>
            <a:endParaRPr kumimoji="1" lang="en-US" altLang="ja-JP" sz="3200" b="1" dirty="0">
              <a:solidFill>
                <a:srgbClr val="000099"/>
              </a:solidFill>
              <a:latin typeface="+mn-ea"/>
            </a:endParaRPr>
          </a:p>
          <a:p>
            <a:pPr algn="ctr"/>
            <a:endParaRPr kumimoji="1" lang="en-US" altLang="ja-JP" sz="3200" b="1" dirty="0">
              <a:solidFill>
                <a:srgbClr val="C00000"/>
              </a:solidFill>
            </a:endParaRPr>
          </a:p>
        </p:txBody>
      </p:sp>
    </p:spTree>
    <p:extLst>
      <p:ext uri="{BB962C8B-B14F-4D97-AF65-F5344CB8AC3E}">
        <p14:creationId xmlns:p14="http://schemas.microsoft.com/office/powerpoint/2010/main" val="20976053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B58FAB-F8BD-4300-A488-2F9B3C9ACCA5}"/>
              </a:ext>
            </a:extLst>
          </p:cNvPr>
          <p:cNvSpPr>
            <a:spLocks noGrp="1"/>
          </p:cNvSpPr>
          <p:nvPr>
            <p:ph type="title"/>
          </p:nvPr>
        </p:nvSpPr>
        <p:spPr/>
        <p:txBody>
          <a:bodyPr>
            <a:normAutofit/>
          </a:bodyPr>
          <a:lstStyle/>
          <a:p>
            <a:r>
              <a:rPr kumimoji="1" lang="ja-JP" altLang="en-US" dirty="0">
                <a:solidFill>
                  <a:schemeClr val="tx1"/>
                </a:solidFill>
              </a:rPr>
              <a:t>本研究の目的</a:t>
            </a:r>
          </a:p>
        </p:txBody>
      </p:sp>
      <p:sp>
        <p:nvSpPr>
          <p:cNvPr id="5" name="コンテンツ プレースホルダー 4">
            <a:extLst>
              <a:ext uri="{FF2B5EF4-FFF2-40B4-BE49-F238E27FC236}">
                <a16:creationId xmlns:a16="http://schemas.microsoft.com/office/drawing/2014/main" id="{CEAD2924-7ABC-4B97-B44D-11E8D2AB7C80}"/>
              </a:ext>
            </a:extLst>
          </p:cNvPr>
          <p:cNvSpPr>
            <a:spLocks noGrp="1"/>
          </p:cNvSpPr>
          <p:nvPr>
            <p:ph idx="1"/>
          </p:nvPr>
        </p:nvSpPr>
        <p:spPr>
          <a:xfrm>
            <a:off x="1005840" y="2425853"/>
            <a:ext cx="8009541" cy="3531739"/>
          </a:xfrm>
        </p:spPr>
        <p:txBody>
          <a:bodyPr>
            <a:normAutofit fontScale="92500" lnSpcReduction="20000"/>
          </a:bodyPr>
          <a:lstStyle/>
          <a:p>
            <a:pPr marL="0" indent="0">
              <a:buNone/>
            </a:pPr>
            <a:r>
              <a:rPr kumimoji="1" lang="ja-JP" altLang="en-US" sz="3200" u="sng" dirty="0">
                <a:solidFill>
                  <a:schemeClr val="tx1">
                    <a:lumMod val="95000"/>
                    <a:lumOff val="5000"/>
                  </a:schemeClr>
                </a:solidFill>
                <a:latin typeface="+mn-ea"/>
              </a:rPr>
              <a:t>政治家</a:t>
            </a:r>
            <a:endParaRPr kumimoji="1" lang="en-US" altLang="ja-JP" sz="3200" u="sng" dirty="0">
              <a:solidFill>
                <a:schemeClr val="tx1">
                  <a:lumMod val="95000"/>
                  <a:lumOff val="5000"/>
                </a:schemeClr>
              </a:solidFill>
              <a:latin typeface="+mn-ea"/>
            </a:endParaRPr>
          </a:p>
          <a:p>
            <a:pPr marL="0" indent="0">
              <a:buNone/>
            </a:pPr>
            <a:r>
              <a:rPr kumimoji="1" lang="ja-JP" altLang="en-US" sz="3200" dirty="0">
                <a:solidFill>
                  <a:schemeClr val="tx1"/>
                </a:solidFill>
                <a:latin typeface="+mn-ea"/>
              </a:rPr>
              <a:t>衆議院予算委員会</a:t>
            </a:r>
            <a:r>
              <a:rPr lang="ja-JP" altLang="en-US" sz="3200" dirty="0">
                <a:solidFill>
                  <a:schemeClr val="tx1"/>
                </a:solidFill>
                <a:latin typeface="+mn-ea"/>
              </a:rPr>
              <a:t>の国会質問を</a:t>
            </a:r>
            <a:endParaRPr lang="en-US" altLang="ja-JP" sz="3200" dirty="0">
              <a:solidFill>
                <a:schemeClr val="tx1"/>
              </a:solidFill>
              <a:latin typeface="+mn-ea"/>
            </a:endParaRPr>
          </a:p>
          <a:p>
            <a:pPr marL="0" indent="0">
              <a:buNone/>
            </a:pPr>
            <a:r>
              <a:rPr kumimoji="1" lang="ja-JP" altLang="en-US" sz="3200" dirty="0">
                <a:solidFill>
                  <a:schemeClr val="tx1">
                    <a:lumMod val="85000"/>
                    <a:lumOff val="15000"/>
                  </a:schemeClr>
                </a:solidFill>
                <a:latin typeface="+mn-ea"/>
              </a:rPr>
              <a:t>　</a:t>
            </a:r>
            <a:r>
              <a:rPr kumimoji="1" lang="ja-JP" altLang="en-US" sz="3200" dirty="0">
                <a:solidFill>
                  <a:srgbClr val="000099"/>
                </a:solidFill>
                <a:latin typeface="+mn-ea"/>
              </a:rPr>
              <a:t>自民党系野党 </a:t>
            </a:r>
            <a:r>
              <a:rPr kumimoji="1" lang="en-US" altLang="ja-JP" sz="3200" dirty="0">
                <a:solidFill>
                  <a:schemeClr val="tx1">
                    <a:lumMod val="85000"/>
                    <a:lumOff val="15000"/>
                  </a:schemeClr>
                </a:solidFill>
                <a:latin typeface="+mn-ea"/>
              </a:rPr>
              <a:t>vs </a:t>
            </a:r>
            <a:r>
              <a:rPr lang="ja-JP" altLang="en-US" sz="3200" dirty="0">
                <a:solidFill>
                  <a:srgbClr val="C00000"/>
                </a:solidFill>
                <a:latin typeface="+mn-ea"/>
              </a:rPr>
              <a:t>民主党系野党 </a:t>
            </a:r>
            <a:r>
              <a:rPr lang="ja-JP" altLang="en-US" sz="3200" dirty="0">
                <a:solidFill>
                  <a:schemeClr val="tx1"/>
                </a:solidFill>
                <a:latin typeface="+mn-ea"/>
              </a:rPr>
              <a:t>で比較</a:t>
            </a:r>
            <a:r>
              <a:rPr kumimoji="1" lang="ja-JP" altLang="en-US" sz="3200" dirty="0">
                <a:solidFill>
                  <a:schemeClr val="tx1">
                    <a:lumMod val="85000"/>
                    <a:lumOff val="15000"/>
                  </a:schemeClr>
                </a:solidFill>
                <a:latin typeface="+mn-ea"/>
              </a:rPr>
              <a:t>　</a:t>
            </a:r>
            <a:endParaRPr kumimoji="1" lang="en-US" altLang="ja-JP" sz="3200" dirty="0">
              <a:solidFill>
                <a:schemeClr val="tx1">
                  <a:lumMod val="85000"/>
                  <a:lumOff val="15000"/>
                </a:schemeClr>
              </a:solidFill>
              <a:latin typeface="+mn-ea"/>
            </a:endParaRPr>
          </a:p>
          <a:p>
            <a:pPr marL="0" indent="0">
              <a:buNone/>
            </a:pPr>
            <a:br>
              <a:rPr lang="en-US" altLang="ja-JP" sz="3200" dirty="0">
                <a:solidFill>
                  <a:schemeClr val="tx1">
                    <a:lumMod val="85000"/>
                    <a:lumOff val="15000"/>
                  </a:schemeClr>
                </a:solidFill>
                <a:latin typeface="+mn-ea"/>
              </a:rPr>
            </a:br>
            <a:r>
              <a:rPr lang="ja-JP" altLang="en-US" sz="3200" u="sng" dirty="0">
                <a:solidFill>
                  <a:schemeClr val="tx1"/>
                </a:solidFill>
                <a:latin typeface="+mn-ea"/>
              </a:rPr>
              <a:t>一般人</a:t>
            </a:r>
            <a:endParaRPr lang="en-US" altLang="ja-JP" sz="3200" u="sng" dirty="0">
              <a:solidFill>
                <a:schemeClr val="tx1"/>
              </a:solidFill>
              <a:latin typeface="+mn-ea"/>
            </a:endParaRPr>
          </a:p>
          <a:p>
            <a:pPr marL="0" indent="0">
              <a:buNone/>
            </a:pPr>
            <a:r>
              <a:rPr lang="en-US" altLang="ja-JP" sz="3200" dirty="0">
                <a:solidFill>
                  <a:schemeClr val="tx1"/>
                </a:solidFill>
                <a:latin typeface="+mn-ea"/>
              </a:rPr>
              <a:t>Amazon.jp</a:t>
            </a:r>
            <a:r>
              <a:rPr lang="ja-JP" altLang="en-US" sz="3200" dirty="0">
                <a:solidFill>
                  <a:schemeClr val="tx1"/>
                </a:solidFill>
                <a:latin typeface="+mn-ea"/>
              </a:rPr>
              <a:t>の書籍レビューを</a:t>
            </a:r>
            <a:endParaRPr lang="en-US" altLang="ja-JP" sz="3200" dirty="0">
              <a:solidFill>
                <a:schemeClr val="tx1"/>
              </a:solidFill>
              <a:latin typeface="+mn-ea"/>
            </a:endParaRPr>
          </a:p>
          <a:p>
            <a:pPr marL="0" indent="0">
              <a:buNone/>
            </a:pPr>
            <a:r>
              <a:rPr lang="en-US" altLang="ja-JP" sz="3200" dirty="0">
                <a:solidFill>
                  <a:schemeClr val="tx1">
                    <a:lumMod val="85000"/>
                    <a:lumOff val="15000"/>
                  </a:schemeClr>
                </a:solidFill>
                <a:latin typeface="+mn-ea"/>
              </a:rPr>
              <a:t> </a:t>
            </a:r>
            <a:r>
              <a:rPr lang="ja-JP" altLang="en-US" sz="3200" dirty="0">
                <a:solidFill>
                  <a:schemeClr val="tx1">
                    <a:lumMod val="85000"/>
                    <a:lumOff val="15000"/>
                  </a:schemeClr>
                </a:solidFill>
                <a:latin typeface="+mn-ea"/>
              </a:rPr>
              <a:t>　</a:t>
            </a:r>
            <a:r>
              <a:rPr lang="ja-JP" altLang="en-US" sz="3200" dirty="0">
                <a:solidFill>
                  <a:srgbClr val="000099"/>
                </a:solidFill>
                <a:latin typeface="+mn-ea"/>
              </a:rPr>
              <a:t>保守派</a:t>
            </a:r>
            <a:r>
              <a:rPr lang="ja-JP" altLang="en-US" sz="3200" dirty="0">
                <a:solidFill>
                  <a:schemeClr val="tx1">
                    <a:lumMod val="85000"/>
                    <a:lumOff val="15000"/>
                  </a:schemeClr>
                </a:solidFill>
                <a:latin typeface="+mn-ea"/>
              </a:rPr>
              <a:t> </a:t>
            </a:r>
            <a:r>
              <a:rPr lang="en-US" altLang="ja-JP" sz="3200" dirty="0">
                <a:solidFill>
                  <a:schemeClr val="tx1">
                    <a:lumMod val="85000"/>
                    <a:lumOff val="15000"/>
                  </a:schemeClr>
                </a:solidFill>
                <a:latin typeface="+mn-ea"/>
              </a:rPr>
              <a:t>vs</a:t>
            </a:r>
            <a:r>
              <a:rPr lang="ja-JP" altLang="en-US" sz="3200" dirty="0">
                <a:solidFill>
                  <a:schemeClr val="tx1">
                    <a:lumMod val="85000"/>
                    <a:lumOff val="15000"/>
                  </a:schemeClr>
                </a:solidFill>
                <a:latin typeface="+mn-ea"/>
              </a:rPr>
              <a:t> </a:t>
            </a:r>
            <a:r>
              <a:rPr lang="ja-JP" altLang="en-US" sz="3200" dirty="0">
                <a:solidFill>
                  <a:srgbClr val="C00000"/>
                </a:solidFill>
                <a:latin typeface="+mn-ea"/>
              </a:rPr>
              <a:t>リベラル派</a:t>
            </a:r>
            <a:r>
              <a:rPr lang="ja-JP" altLang="en-US" sz="3200" dirty="0">
                <a:solidFill>
                  <a:schemeClr val="tx1">
                    <a:lumMod val="85000"/>
                    <a:lumOff val="15000"/>
                  </a:schemeClr>
                </a:solidFill>
                <a:latin typeface="+mn-ea"/>
              </a:rPr>
              <a:t> </a:t>
            </a:r>
            <a:r>
              <a:rPr lang="ja-JP" altLang="en-US" sz="3200" dirty="0">
                <a:solidFill>
                  <a:schemeClr val="tx1"/>
                </a:solidFill>
                <a:latin typeface="+mn-ea"/>
              </a:rPr>
              <a:t>で比較</a:t>
            </a:r>
          </a:p>
          <a:p>
            <a:pPr>
              <a:buFont typeface="Wingdings" panose="05000000000000000000" pitchFamily="2" charset="2"/>
              <a:buChar char="l"/>
            </a:pPr>
            <a:endParaRPr kumimoji="1" lang="en-US" altLang="ja-JP" sz="3200" dirty="0">
              <a:solidFill>
                <a:schemeClr val="tx1">
                  <a:lumMod val="85000"/>
                  <a:lumOff val="15000"/>
                </a:schemeClr>
              </a:solidFill>
              <a:latin typeface="ＭＳ ゴシック" panose="020B0609070205080204" pitchFamily="49" charset="-128"/>
              <a:ea typeface="ＭＳ ゴシック" panose="020B0609070205080204" pitchFamily="49" charset="-128"/>
            </a:endParaRPr>
          </a:p>
          <a:p>
            <a:pPr marL="0" indent="0">
              <a:buNone/>
            </a:pPr>
            <a:endParaRPr lang="en-US" altLang="ja-JP" sz="3200" dirty="0">
              <a:latin typeface="ＭＳ ゴシック" panose="020B0609070205080204" pitchFamily="49" charset="-128"/>
              <a:ea typeface="ＭＳ ゴシック" panose="020B0609070205080204" pitchFamily="49" charset="-128"/>
            </a:endParaRPr>
          </a:p>
        </p:txBody>
      </p:sp>
      <p:sp>
        <p:nvSpPr>
          <p:cNvPr id="8" name="正方形/長方形 7">
            <a:extLst>
              <a:ext uri="{FF2B5EF4-FFF2-40B4-BE49-F238E27FC236}">
                <a16:creationId xmlns:a16="http://schemas.microsoft.com/office/drawing/2014/main" id="{29E78F02-4BC2-4540-9E11-ABAB76BED068}"/>
              </a:ext>
            </a:extLst>
          </p:cNvPr>
          <p:cNvSpPr/>
          <p:nvPr/>
        </p:nvSpPr>
        <p:spPr>
          <a:xfrm>
            <a:off x="567230" y="1523440"/>
            <a:ext cx="8009540" cy="584775"/>
          </a:xfrm>
          <a:prstGeom prst="rect">
            <a:avLst/>
          </a:prstGeom>
        </p:spPr>
        <p:txBody>
          <a:bodyPr wrap="square">
            <a:spAutoFit/>
          </a:bodyPr>
          <a:lstStyle/>
          <a:p>
            <a:pPr algn="ctr"/>
            <a:r>
              <a:rPr lang="ja-JP" altLang="en-US" sz="3200" b="1" dirty="0">
                <a:solidFill>
                  <a:srgbClr val="000099"/>
                </a:solidFill>
                <a:latin typeface="+mn-ea"/>
              </a:rPr>
              <a:t>日本の「政治思想による言葉遣い」を検証</a:t>
            </a:r>
            <a:endParaRPr lang="en-US" altLang="ja-JP" sz="3200" b="1" dirty="0">
              <a:solidFill>
                <a:srgbClr val="000099"/>
              </a:solidFill>
              <a:latin typeface="+mn-ea"/>
            </a:endParaRPr>
          </a:p>
        </p:txBody>
      </p:sp>
    </p:spTree>
    <p:extLst>
      <p:ext uri="{BB962C8B-B14F-4D97-AF65-F5344CB8AC3E}">
        <p14:creationId xmlns:p14="http://schemas.microsoft.com/office/powerpoint/2010/main" val="2050939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AC6716F-EA39-4512-A05D-2F2B5DBAF75E}"/>
              </a:ext>
            </a:extLst>
          </p:cNvPr>
          <p:cNvSpPr>
            <a:spLocks noGrp="1"/>
          </p:cNvSpPr>
          <p:nvPr>
            <p:ph type="title"/>
          </p:nvPr>
        </p:nvSpPr>
        <p:spPr>
          <a:xfrm>
            <a:off x="666628" y="509514"/>
            <a:ext cx="8360229" cy="815640"/>
          </a:xfrm>
        </p:spPr>
        <p:txBody>
          <a:bodyPr>
            <a:normAutofit fontScale="90000"/>
          </a:bodyPr>
          <a:lstStyle/>
          <a:p>
            <a:br>
              <a:rPr lang="en-US" altLang="ja-JP" dirty="0">
                <a:solidFill>
                  <a:schemeClr val="tx1">
                    <a:lumMod val="85000"/>
                    <a:lumOff val="15000"/>
                  </a:schemeClr>
                </a:solidFill>
              </a:rPr>
            </a:br>
            <a:r>
              <a:rPr lang="ja-JP" altLang="en-US" sz="4900" dirty="0">
                <a:latin typeface="+mn-ea"/>
                <a:ea typeface="+mn-ea"/>
              </a:rPr>
              <a:t>言語資源の分析手法</a:t>
            </a:r>
            <a:endParaRPr kumimoji="1" lang="ja-JP" altLang="en-US" dirty="0">
              <a:latin typeface="+mn-ea"/>
              <a:ea typeface="+mn-ea"/>
            </a:endParaRPr>
          </a:p>
        </p:txBody>
      </p:sp>
      <p:sp>
        <p:nvSpPr>
          <p:cNvPr id="3" name="コンテンツ プレースホルダー 2">
            <a:extLst>
              <a:ext uri="{FF2B5EF4-FFF2-40B4-BE49-F238E27FC236}">
                <a16:creationId xmlns:a16="http://schemas.microsoft.com/office/drawing/2014/main" id="{C5187C97-1EE7-4830-9A0C-F46FA5C9B819}"/>
              </a:ext>
            </a:extLst>
          </p:cNvPr>
          <p:cNvSpPr>
            <a:spLocks noGrp="1"/>
          </p:cNvSpPr>
          <p:nvPr>
            <p:ph idx="1"/>
          </p:nvPr>
        </p:nvSpPr>
        <p:spPr>
          <a:xfrm>
            <a:off x="951254" y="1091682"/>
            <a:ext cx="7423313" cy="4890959"/>
          </a:xfrm>
        </p:spPr>
        <p:txBody>
          <a:bodyPr/>
          <a:lstStyle/>
          <a:p>
            <a:endParaRPr lang="en-US" altLang="ja-JP" sz="2200" dirty="0">
              <a:solidFill>
                <a:schemeClr val="tx1"/>
              </a:solidFill>
            </a:endParaRPr>
          </a:p>
          <a:p>
            <a:pPr marL="342900" indent="-342900">
              <a:buFont typeface="+mj-lt"/>
              <a:buAutoNum type="arabicPeriod"/>
            </a:pPr>
            <a:r>
              <a:rPr kumimoji="1" lang="ja-JP" altLang="en-US" sz="3000" dirty="0">
                <a:solidFill>
                  <a:schemeClr val="tx1"/>
                </a:solidFill>
                <a:latin typeface="+mn-ea"/>
              </a:rPr>
              <a:t>機械学習</a:t>
            </a:r>
            <a:endParaRPr kumimoji="1" lang="en-US" altLang="ja-JP" sz="3000" dirty="0">
              <a:solidFill>
                <a:schemeClr val="tx1"/>
              </a:solidFill>
              <a:latin typeface="+mn-ea"/>
            </a:endParaRPr>
          </a:p>
          <a:p>
            <a:pPr marL="342900" indent="-342900">
              <a:buFont typeface="+mj-lt"/>
              <a:buAutoNum type="arabicPeriod"/>
            </a:pPr>
            <a:endParaRPr kumimoji="1" lang="en-US" altLang="ja-JP" sz="800" dirty="0">
              <a:solidFill>
                <a:schemeClr val="tx1"/>
              </a:solidFill>
              <a:latin typeface="+mn-ea"/>
            </a:endParaRPr>
          </a:p>
          <a:p>
            <a:pPr marL="342900" indent="-342900">
              <a:buFont typeface="+mj-lt"/>
              <a:buAutoNum type="arabicPeriod"/>
            </a:pPr>
            <a:r>
              <a:rPr lang="ja-JP" altLang="en-US" sz="3000" dirty="0">
                <a:solidFill>
                  <a:schemeClr val="tx1"/>
                </a:solidFill>
                <a:latin typeface="+mn-ea"/>
              </a:rPr>
              <a:t>単語・末尾表現の出現頻度比較</a:t>
            </a:r>
            <a:br>
              <a:rPr lang="en-US" altLang="ja-JP" dirty="0">
                <a:solidFill>
                  <a:schemeClr val="tx1">
                    <a:lumMod val="85000"/>
                    <a:lumOff val="15000"/>
                  </a:schemeClr>
                </a:solidFill>
              </a:rPr>
            </a:br>
            <a:endParaRPr kumimoji="1" lang="en-US" altLang="ja-JP" dirty="0"/>
          </a:p>
        </p:txBody>
      </p:sp>
      <p:sp>
        <p:nvSpPr>
          <p:cNvPr id="44" name="テキスト ボックス 43">
            <a:extLst>
              <a:ext uri="{FF2B5EF4-FFF2-40B4-BE49-F238E27FC236}">
                <a16:creationId xmlns:a16="http://schemas.microsoft.com/office/drawing/2014/main" id="{80771F35-24AA-43F4-9681-46BBDE32CC32}"/>
              </a:ext>
            </a:extLst>
          </p:cNvPr>
          <p:cNvSpPr txBox="1"/>
          <p:nvPr/>
        </p:nvSpPr>
        <p:spPr>
          <a:xfrm>
            <a:off x="479188" y="3086683"/>
            <a:ext cx="1959428" cy="400110"/>
          </a:xfrm>
          <a:prstGeom prst="rect">
            <a:avLst/>
          </a:prstGeom>
          <a:noFill/>
        </p:spPr>
        <p:txBody>
          <a:bodyPr wrap="square" rtlCol="0">
            <a:spAutoFit/>
          </a:bodyPr>
          <a:lstStyle/>
          <a:p>
            <a:r>
              <a:rPr kumimoji="1" lang="ja-JP" altLang="en-US" sz="2000" b="1" dirty="0"/>
              <a:t>言語資源</a:t>
            </a:r>
          </a:p>
        </p:txBody>
      </p:sp>
      <p:pic>
        <p:nvPicPr>
          <p:cNvPr id="4" name="図 3">
            <a:extLst>
              <a:ext uri="{FF2B5EF4-FFF2-40B4-BE49-F238E27FC236}">
                <a16:creationId xmlns:a16="http://schemas.microsoft.com/office/drawing/2014/main" id="{65295D88-1BD6-47CC-8409-47464EDA899C}"/>
              </a:ext>
            </a:extLst>
          </p:cNvPr>
          <p:cNvPicPr>
            <a:picLocks noChangeAspect="1"/>
          </p:cNvPicPr>
          <p:nvPr/>
        </p:nvPicPr>
        <p:blipFill>
          <a:blip r:embed="rId3"/>
          <a:stretch>
            <a:fillRect/>
          </a:stretch>
        </p:blipFill>
        <p:spPr>
          <a:xfrm>
            <a:off x="534627" y="2999986"/>
            <a:ext cx="8100143" cy="3121003"/>
          </a:xfrm>
          <a:prstGeom prst="rect">
            <a:avLst/>
          </a:prstGeom>
        </p:spPr>
      </p:pic>
      <p:sp>
        <p:nvSpPr>
          <p:cNvPr id="6" name="四角形: 角を丸くする 5">
            <a:extLst>
              <a:ext uri="{FF2B5EF4-FFF2-40B4-BE49-F238E27FC236}">
                <a16:creationId xmlns:a16="http://schemas.microsoft.com/office/drawing/2014/main" id="{DAEEA12F-9EBE-4BF2-8A86-7BB9BC0EC08D}"/>
              </a:ext>
            </a:extLst>
          </p:cNvPr>
          <p:cNvSpPr/>
          <p:nvPr/>
        </p:nvSpPr>
        <p:spPr>
          <a:xfrm>
            <a:off x="4682072" y="3155795"/>
            <a:ext cx="1007528" cy="247804"/>
          </a:xfrm>
          <a:prstGeom prst="roundRect">
            <a:avLst/>
          </a:prstGeom>
          <a:solidFill>
            <a:srgbClr val="FFFFFF"/>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kumimoji="1" lang="ja-JP" altLang="en-US" dirty="0"/>
              <a:t>訓練</a:t>
            </a:r>
          </a:p>
        </p:txBody>
      </p:sp>
    </p:spTree>
    <p:extLst>
      <p:ext uri="{BB962C8B-B14F-4D97-AF65-F5344CB8AC3E}">
        <p14:creationId xmlns:p14="http://schemas.microsoft.com/office/powerpoint/2010/main" val="194984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215A3D-3A23-4DAB-93CC-AE437C1E8B68}"/>
              </a:ext>
            </a:extLst>
          </p:cNvPr>
          <p:cNvSpPr>
            <a:spLocks noGrp="1"/>
          </p:cNvSpPr>
          <p:nvPr>
            <p:ph type="title"/>
          </p:nvPr>
        </p:nvSpPr>
        <p:spPr>
          <a:xfrm>
            <a:off x="834012" y="554014"/>
            <a:ext cx="7531512" cy="655132"/>
          </a:xfrm>
        </p:spPr>
        <p:txBody>
          <a:bodyPr>
            <a:noAutofit/>
          </a:bodyPr>
          <a:lstStyle/>
          <a:p>
            <a:r>
              <a:rPr lang="ja-JP" altLang="en-US" dirty="0">
                <a:solidFill>
                  <a:srgbClr val="002060"/>
                </a:solidFill>
                <a:latin typeface="+mn-ea"/>
                <a:ea typeface="+mn-ea"/>
              </a:rPr>
              <a:t>予算委員会 収集データ</a:t>
            </a:r>
            <a:endParaRPr kumimoji="1" lang="ja-JP" altLang="en-US" dirty="0">
              <a:solidFill>
                <a:srgbClr val="002060"/>
              </a:solidFill>
              <a:latin typeface="+mn-ea"/>
              <a:ea typeface="+mn-ea"/>
            </a:endParaRPr>
          </a:p>
        </p:txBody>
      </p:sp>
      <p:graphicFrame>
        <p:nvGraphicFramePr>
          <p:cNvPr id="31" name="表 30">
            <a:extLst>
              <a:ext uri="{FF2B5EF4-FFF2-40B4-BE49-F238E27FC236}">
                <a16:creationId xmlns:a16="http://schemas.microsoft.com/office/drawing/2014/main" id="{AE75D63D-43D2-4985-8897-71678BD8C5E9}"/>
              </a:ext>
            </a:extLst>
          </p:cNvPr>
          <p:cNvGraphicFramePr>
            <a:graphicFrameLocks noGrp="1"/>
          </p:cNvGraphicFramePr>
          <p:nvPr>
            <p:extLst/>
          </p:nvPr>
        </p:nvGraphicFramePr>
        <p:xfrm>
          <a:off x="527831" y="1371600"/>
          <a:ext cx="8143874" cy="4984593"/>
        </p:xfrm>
        <a:graphic>
          <a:graphicData uri="http://schemas.openxmlformats.org/drawingml/2006/table">
            <a:tbl>
              <a:tblPr/>
              <a:tblGrid>
                <a:gridCol w="2224894">
                  <a:extLst>
                    <a:ext uri="{9D8B030D-6E8A-4147-A177-3AD203B41FA5}">
                      <a16:colId xmlns:a16="http://schemas.microsoft.com/office/drawing/2014/main" val="1268661957"/>
                    </a:ext>
                  </a:extLst>
                </a:gridCol>
                <a:gridCol w="2963588">
                  <a:extLst>
                    <a:ext uri="{9D8B030D-6E8A-4147-A177-3AD203B41FA5}">
                      <a16:colId xmlns:a16="http://schemas.microsoft.com/office/drawing/2014/main" val="1959601981"/>
                    </a:ext>
                  </a:extLst>
                </a:gridCol>
                <a:gridCol w="2955392">
                  <a:extLst>
                    <a:ext uri="{9D8B030D-6E8A-4147-A177-3AD203B41FA5}">
                      <a16:colId xmlns:a16="http://schemas.microsoft.com/office/drawing/2014/main" val="1958316293"/>
                    </a:ext>
                  </a:extLst>
                </a:gridCol>
              </a:tblGrid>
              <a:tr h="487598">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　</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民主党系野党</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自民党系野党</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3738348794"/>
                  </a:ext>
                </a:extLst>
              </a:tr>
              <a:tr h="487598">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収集データ元</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衆議院予算委員会の野党の質問データ</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hMerge="1">
                  <a:txBody>
                    <a:bodyPr/>
                    <a:lstStyle/>
                    <a:p>
                      <a:endParaRPr kumimoji="1" lang="ja-JP" altLang="en-US"/>
                    </a:p>
                  </a:txBody>
                  <a:tcPr/>
                </a:tc>
                <a:extLst>
                  <a:ext uri="{0D108BD9-81ED-4DB2-BD59-A6C34878D82A}">
                    <a16:rowId xmlns:a16="http://schemas.microsoft.com/office/drawing/2014/main" val="173724643"/>
                  </a:ext>
                </a:extLst>
              </a:tr>
              <a:tr h="487598">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使用素性</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末尾表現</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hMerge="1">
                  <a:txBody>
                    <a:bodyPr/>
                    <a:lstStyle/>
                    <a:p>
                      <a:endParaRPr kumimoji="1" lang="ja-JP" altLang="en-US"/>
                    </a:p>
                  </a:txBody>
                  <a:tcPr/>
                </a:tc>
                <a:extLst>
                  <a:ext uri="{0D108BD9-81ED-4DB2-BD59-A6C34878D82A}">
                    <a16:rowId xmlns:a16="http://schemas.microsoft.com/office/drawing/2014/main" val="3532739830"/>
                  </a:ext>
                </a:extLst>
              </a:tr>
              <a:tr h="487598">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機械学習モデル</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ナイーブベイズ法</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hMerge="1">
                  <a:txBody>
                    <a:bodyPr/>
                    <a:lstStyle/>
                    <a:p>
                      <a:endParaRPr kumimoji="1" lang="ja-JP" altLang="en-US"/>
                    </a:p>
                  </a:txBody>
                  <a:tcPr/>
                </a:tc>
                <a:extLst>
                  <a:ext uri="{0D108BD9-81ED-4DB2-BD59-A6C34878D82A}">
                    <a16:rowId xmlns:a16="http://schemas.microsoft.com/office/drawing/2014/main" val="2975148815"/>
                  </a:ext>
                </a:extLst>
              </a:tr>
              <a:tr h="962822">
                <a:tc>
                  <a:txBody>
                    <a:bodyPr/>
                    <a:lstStyle/>
                    <a:p>
                      <a:pPr algn="ctr" fontAlgn="ct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収集期間</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2015</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年</a:t>
                      </a:r>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4</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月～</a:t>
                      </a:r>
                      <a:endParaRPr lang="en-US" altLang="ja-JP" sz="2400" b="1" i="0" u="none" strike="noStrike" dirty="0">
                        <a:solidFill>
                          <a:schemeClr val="tx1"/>
                        </a:solidFill>
                        <a:effectLst/>
                        <a:latin typeface="Yu Gothic" panose="020B0400000000000000" pitchFamily="50" charset="-128"/>
                        <a:ea typeface="Yu Gothic" panose="020B0400000000000000" pitchFamily="50" charset="-128"/>
                      </a:endParaRPr>
                    </a:p>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2018</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年</a:t>
                      </a:r>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7</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月</a:t>
                      </a:r>
                      <a:endParaRPr lang="en-US" altLang="ja-JP" sz="2400" b="1" i="0" u="none" strike="noStrike" dirty="0">
                        <a:solidFill>
                          <a:schemeClr val="tx1"/>
                        </a:solidFill>
                        <a:effectLst/>
                        <a:latin typeface="Yu Gothic" panose="020B0400000000000000" pitchFamily="50" charset="-128"/>
                        <a:ea typeface="Yu Gothic" panose="020B0400000000000000" pitchFamily="50" charset="-128"/>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2012</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年</a:t>
                      </a:r>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9</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月～</a:t>
                      </a:r>
                      <a:endParaRPr lang="en-US" altLang="ja-JP" sz="2400" b="1" i="0" u="none" strike="noStrike" dirty="0">
                        <a:solidFill>
                          <a:schemeClr val="tx1"/>
                        </a:solidFill>
                        <a:effectLst/>
                        <a:latin typeface="Yu Gothic" panose="020B0400000000000000" pitchFamily="50" charset="-128"/>
                        <a:ea typeface="Yu Gothic" panose="020B0400000000000000" pitchFamily="50" charset="-128"/>
                      </a:endParaRPr>
                    </a:p>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2015</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年</a:t>
                      </a:r>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12</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月</a:t>
                      </a:r>
                      <a:endParaRPr lang="en-US" altLang="ja-JP" sz="2400" b="1" i="0" u="none" strike="noStrike" dirty="0">
                        <a:solidFill>
                          <a:schemeClr val="tx1"/>
                        </a:solidFill>
                        <a:effectLst/>
                        <a:latin typeface="Yu Gothic" panose="020B0400000000000000" pitchFamily="50" charset="-128"/>
                        <a:ea typeface="Yu Gothic" panose="020B0400000000000000" pitchFamily="50" charset="-128"/>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3219856219"/>
                  </a:ext>
                </a:extLst>
              </a:tr>
              <a:tr h="962822">
                <a:tc>
                  <a:txBody>
                    <a:bodyPr/>
                    <a:lstStyle/>
                    <a:p>
                      <a:pPr algn="ctr" fontAlgn="ct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収集した政党</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民主党</a:t>
                      </a:r>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立憲民主党</a:t>
                      </a:r>
                      <a:endParaRPr lang="en-US" altLang="ja-JP" sz="2400" b="1" i="0" u="none" strike="noStrike" dirty="0">
                        <a:solidFill>
                          <a:schemeClr val="tx1"/>
                        </a:solidFill>
                        <a:effectLst/>
                        <a:latin typeface="Yu Gothic" panose="020B0400000000000000" pitchFamily="50" charset="-128"/>
                        <a:ea typeface="Yu Gothic" panose="020B0400000000000000" pitchFamily="50" charset="-128"/>
                      </a:endParaRPr>
                    </a:p>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希望の党</a:t>
                      </a:r>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民進党</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自民党</a:t>
                      </a:r>
                      <a:br>
                        <a:rPr lang="ja-JP" altLang="en-US" sz="2400" b="1" i="0" u="none" strike="noStrike" dirty="0">
                          <a:solidFill>
                            <a:schemeClr val="tx1"/>
                          </a:solidFill>
                          <a:effectLst/>
                          <a:latin typeface="Yu Gothic" panose="020B0400000000000000" pitchFamily="50" charset="-128"/>
                          <a:ea typeface="Yu Gothic" panose="020B0400000000000000" pitchFamily="50" charset="-128"/>
                        </a:rPr>
                      </a:b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公明党</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3236984797"/>
                  </a:ext>
                </a:extLst>
              </a:tr>
              <a:tr h="487598">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議員数</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28</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人</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28</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人</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3116443695"/>
                  </a:ext>
                </a:extLst>
              </a:tr>
              <a:tr h="620959">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答弁データ字数</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1,109,333</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字</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1,345,163</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字</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2494543431"/>
                  </a:ext>
                </a:extLst>
              </a:tr>
            </a:tbl>
          </a:graphicData>
        </a:graphic>
      </p:graphicFrame>
    </p:spTree>
    <p:extLst>
      <p:ext uri="{BB962C8B-B14F-4D97-AF65-F5344CB8AC3E}">
        <p14:creationId xmlns:p14="http://schemas.microsoft.com/office/powerpoint/2010/main" val="1336566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EE601C-6A59-404C-BBD9-7DC8385F8D20}"/>
              </a:ext>
            </a:extLst>
          </p:cNvPr>
          <p:cNvSpPr>
            <a:spLocks noGrp="1"/>
          </p:cNvSpPr>
          <p:nvPr>
            <p:ph type="title"/>
          </p:nvPr>
        </p:nvSpPr>
        <p:spPr/>
        <p:txBody>
          <a:bodyPr>
            <a:normAutofit/>
          </a:bodyPr>
          <a:lstStyle/>
          <a:p>
            <a:r>
              <a:rPr lang="ja-JP" altLang="en-US" dirty="0">
                <a:solidFill>
                  <a:schemeClr val="tx2"/>
                </a:solidFill>
                <a:latin typeface="+mn-ea"/>
                <a:ea typeface="+mn-ea"/>
              </a:rPr>
              <a:t>機械学習の結果</a:t>
            </a:r>
            <a:endParaRPr kumimoji="1" lang="ja-JP" altLang="en-US" dirty="0">
              <a:solidFill>
                <a:schemeClr val="tx2"/>
              </a:solidFill>
              <a:latin typeface="+mn-ea"/>
              <a:ea typeface="+mn-ea"/>
            </a:endParaRPr>
          </a:p>
        </p:txBody>
      </p:sp>
      <p:graphicFrame>
        <p:nvGraphicFramePr>
          <p:cNvPr id="4" name="表 3">
            <a:extLst>
              <a:ext uri="{FF2B5EF4-FFF2-40B4-BE49-F238E27FC236}">
                <a16:creationId xmlns:a16="http://schemas.microsoft.com/office/drawing/2014/main" id="{B1F98782-9738-4EDC-A5CB-7C563B00AF91}"/>
              </a:ext>
            </a:extLst>
          </p:cNvPr>
          <p:cNvGraphicFramePr>
            <a:graphicFrameLocks noGrp="1"/>
          </p:cNvGraphicFramePr>
          <p:nvPr>
            <p:extLst/>
          </p:nvPr>
        </p:nvGraphicFramePr>
        <p:xfrm>
          <a:off x="1456594" y="2236337"/>
          <a:ext cx="6230811" cy="1518883"/>
        </p:xfrm>
        <a:graphic>
          <a:graphicData uri="http://schemas.openxmlformats.org/drawingml/2006/table">
            <a:tbl>
              <a:tblPr/>
              <a:tblGrid>
                <a:gridCol w="1620521">
                  <a:extLst>
                    <a:ext uri="{9D8B030D-6E8A-4147-A177-3AD203B41FA5}">
                      <a16:colId xmlns:a16="http://schemas.microsoft.com/office/drawing/2014/main" val="905305043"/>
                    </a:ext>
                  </a:extLst>
                </a:gridCol>
                <a:gridCol w="1103545">
                  <a:extLst>
                    <a:ext uri="{9D8B030D-6E8A-4147-A177-3AD203B41FA5}">
                      <a16:colId xmlns:a16="http://schemas.microsoft.com/office/drawing/2014/main" val="1050764650"/>
                    </a:ext>
                  </a:extLst>
                </a:gridCol>
                <a:gridCol w="1245938">
                  <a:extLst>
                    <a:ext uri="{9D8B030D-6E8A-4147-A177-3AD203B41FA5}">
                      <a16:colId xmlns:a16="http://schemas.microsoft.com/office/drawing/2014/main" val="2686956"/>
                    </a:ext>
                  </a:extLst>
                </a:gridCol>
                <a:gridCol w="1210340">
                  <a:extLst>
                    <a:ext uri="{9D8B030D-6E8A-4147-A177-3AD203B41FA5}">
                      <a16:colId xmlns:a16="http://schemas.microsoft.com/office/drawing/2014/main" val="4115280948"/>
                    </a:ext>
                  </a:extLst>
                </a:gridCol>
                <a:gridCol w="1050467">
                  <a:extLst>
                    <a:ext uri="{9D8B030D-6E8A-4147-A177-3AD203B41FA5}">
                      <a16:colId xmlns:a16="http://schemas.microsoft.com/office/drawing/2014/main" val="3647103736"/>
                    </a:ext>
                  </a:extLst>
                </a:gridCol>
              </a:tblGrid>
              <a:tr h="748344">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　</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再現率</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適合率</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zh-CN" altLang="en-US" sz="2400" b="1" i="0" u="none" strike="noStrike" dirty="0">
                          <a:solidFill>
                            <a:schemeClr val="tx1"/>
                          </a:solidFill>
                          <a:effectLst/>
                          <a:latin typeface="Yu Gothic" panose="020B0400000000000000" pitchFamily="50" charset="-128"/>
                          <a:ea typeface="Yu Gothic" panose="020B0400000000000000" pitchFamily="50" charset="-128"/>
                        </a:rPr>
                        <a:t>自民党</a:t>
                      </a:r>
                      <a:br>
                        <a:rPr lang="zh-CN" altLang="en-US" sz="2400" b="1" i="0" u="none" strike="noStrike" dirty="0">
                          <a:solidFill>
                            <a:schemeClr val="tx1"/>
                          </a:solidFill>
                          <a:effectLst/>
                          <a:latin typeface="Yu Gothic" panose="020B0400000000000000" pitchFamily="50" charset="-128"/>
                          <a:ea typeface="Yu Gothic" panose="020B0400000000000000" pitchFamily="50" charset="-128"/>
                        </a:rPr>
                      </a:br>
                      <a:r>
                        <a:rPr lang="zh-CN" altLang="en-US" sz="2400" b="1" i="0" u="none" strike="noStrike" dirty="0">
                          <a:solidFill>
                            <a:schemeClr val="tx1"/>
                          </a:solidFill>
                          <a:effectLst/>
                          <a:latin typeface="Yu Gothic" panose="020B0400000000000000" pitchFamily="50" charset="-128"/>
                          <a:ea typeface="Yu Gothic" panose="020B0400000000000000" pitchFamily="50" charset="-128"/>
                        </a:rPr>
                        <a:t>判定数</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zh-CN" altLang="en-US" sz="2400" b="1" i="0" u="none" strike="noStrike" dirty="0">
                          <a:solidFill>
                            <a:schemeClr val="tx1"/>
                          </a:solidFill>
                          <a:effectLst/>
                          <a:latin typeface="Yu Gothic" panose="020B0400000000000000" pitchFamily="50" charset="-128"/>
                          <a:ea typeface="Yu Gothic" panose="020B0400000000000000" pitchFamily="50" charset="-128"/>
                        </a:rPr>
                        <a:t>民主党</a:t>
                      </a:r>
                      <a:br>
                        <a:rPr lang="zh-CN" altLang="en-US" sz="2400" b="1" i="0" u="none" strike="noStrike" dirty="0">
                          <a:solidFill>
                            <a:schemeClr val="tx1"/>
                          </a:solidFill>
                          <a:effectLst/>
                          <a:latin typeface="Yu Gothic" panose="020B0400000000000000" pitchFamily="50" charset="-128"/>
                          <a:ea typeface="Yu Gothic" panose="020B0400000000000000" pitchFamily="50" charset="-128"/>
                        </a:rPr>
                      </a:br>
                      <a:r>
                        <a:rPr lang="zh-CN" altLang="en-US" sz="2400" b="1" i="0" u="none" strike="noStrike" dirty="0">
                          <a:solidFill>
                            <a:schemeClr val="tx1"/>
                          </a:solidFill>
                          <a:effectLst/>
                          <a:latin typeface="Yu Gothic" panose="020B0400000000000000" pitchFamily="50" charset="-128"/>
                          <a:ea typeface="Yu Gothic" panose="020B0400000000000000" pitchFamily="50" charset="-128"/>
                        </a:rPr>
                        <a:t>判定数</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22256403"/>
                  </a:ext>
                </a:extLst>
              </a:tr>
              <a:tr h="378982">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自民党系</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57.1%</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80.0%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16</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人</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12</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人</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1570966"/>
                  </a:ext>
                </a:extLst>
              </a:tr>
              <a:tr h="391557">
                <a:tc>
                  <a:txBody>
                    <a:bodyPr/>
                    <a:lstStyle/>
                    <a:p>
                      <a:pPr algn="ctr" fontAlgn="b"/>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民主党系</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85.7%</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66.7%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4</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人</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altLang="ja-JP" sz="2400" b="1" i="0" u="none" strike="noStrike" dirty="0">
                          <a:solidFill>
                            <a:schemeClr val="tx1"/>
                          </a:solidFill>
                          <a:effectLst/>
                          <a:latin typeface="Yu Gothic" panose="020B0400000000000000" pitchFamily="50" charset="-128"/>
                          <a:ea typeface="Yu Gothic" panose="020B0400000000000000" pitchFamily="50" charset="-128"/>
                        </a:rPr>
                        <a:t>24</a:t>
                      </a: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人</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42089120"/>
                  </a:ext>
                </a:extLst>
              </a:tr>
            </a:tbl>
          </a:graphicData>
        </a:graphic>
      </p:graphicFrame>
      <p:sp>
        <p:nvSpPr>
          <p:cNvPr id="5" name="テキスト ボックス 4">
            <a:extLst>
              <a:ext uri="{FF2B5EF4-FFF2-40B4-BE49-F238E27FC236}">
                <a16:creationId xmlns:a16="http://schemas.microsoft.com/office/drawing/2014/main" id="{B39B6E04-54B6-4CC1-9CDD-EC083CDAFB6A}"/>
              </a:ext>
            </a:extLst>
          </p:cNvPr>
          <p:cNvSpPr txBox="1"/>
          <p:nvPr/>
        </p:nvSpPr>
        <p:spPr>
          <a:xfrm>
            <a:off x="1344241" y="1071659"/>
            <a:ext cx="7419605" cy="1015663"/>
          </a:xfrm>
          <a:prstGeom prst="rect">
            <a:avLst/>
          </a:prstGeom>
          <a:noFill/>
        </p:spPr>
        <p:txBody>
          <a:bodyPr wrap="square" rtlCol="0">
            <a:spAutoFit/>
          </a:bodyPr>
          <a:lstStyle/>
          <a:p>
            <a:endParaRPr kumimoji="1" lang="en-US" altLang="ja-JP" sz="2800" dirty="0"/>
          </a:p>
          <a:p>
            <a:r>
              <a:rPr lang="ja-JP" altLang="en-US" sz="3200" dirty="0">
                <a:solidFill>
                  <a:schemeClr val="accent1">
                    <a:lumMod val="75000"/>
                  </a:schemeClr>
                </a:solidFill>
                <a:latin typeface="+mn-ea"/>
              </a:rPr>
              <a:t>正解</a:t>
            </a:r>
            <a:r>
              <a:rPr kumimoji="1" lang="ja-JP" altLang="en-US" sz="3200" dirty="0">
                <a:solidFill>
                  <a:schemeClr val="accent1">
                    <a:lumMod val="75000"/>
                  </a:schemeClr>
                </a:solidFill>
                <a:latin typeface="+mn-ea"/>
              </a:rPr>
              <a:t>率</a:t>
            </a:r>
            <a:r>
              <a:rPr kumimoji="1" lang="en-US" altLang="ja-JP" sz="3200" dirty="0">
                <a:solidFill>
                  <a:schemeClr val="accent1">
                    <a:lumMod val="75000"/>
                  </a:schemeClr>
                </a:solidFill>
                <a:latin typeface="+mn-ea"/>
              </a:rPr>
              <a:t>:71.4%</a:t>
            </a:r>
            <a:endParaRPr kumimoji="1" lang="ja-JP" altLang="en-US" sz="2000" dirty="0">
              <a:solidFill>
                <a:schemeClr val="accent1">
                  <a:lumMod val="75000"/>
                </a:schemeClr>
              </a:solidFill>
              <a:latin typeface="+mn-ea"/>
            </a:endParaRPr>
          </a:p>
        </p:txBody>
      </p:sp>
      <p:sp>
        <p:nvSpPr>
          <p:cNvPr id="3" name="テキスト ボックス 2">
            <a:extLst>
              <a:ext uri="{FF2B5EF4-FFF2-40B4-BE49-F238E27FC236}">
                <a16:creationId xmlns:a16="http://schemas.microsoft.com/office/drawing/2014/main" id="{529D8EE6-BEA4-424F-ACD4-EE2401D90513}"/>
              </a:ext>
            </a:extLst>
          </p:cNvPr>
          <p:cNvSpPr txBox="1"/>
          <p:nvPr/>
        </p:nvSpPr>
        <p:spPr>
          <a:xfrm>
            <a:off x="923697" y="4302671"/>
            <a:ext cx="7296603" cy="1631216"/>
          </a:xfrm>
          <a:prstGeom prst="rect">
            <a:avLst/>
          </a:prstGeom>
          <a:noFill/>
        </p:spPr>
        <p:txBody>
          <a:bodyPr wrap="square" rtlCol="0">
            <a:spAutoFit/>
          </a:bodyPr>
          <a:lstStyle/>
          <a:p>
            <a:r>
              <a:rPr kumimoji="1" lang="ja-JP" altLang="en-US" sz="2800" dirty="0">
                <a:latin typeface="+mn-ea"/>
              </a:rPr>
              <a:t>末尾表現のみを使って、</a:t>
            </a:r>
            <a:r>
              <a:rPr kumimoji="1" lang="en-US" altLang="ja-JP" sz="2800" dirty="0">
                <a:latin typeface="+mn-ea"/>
              </a:rPr>
              <a:t>71.4%</a:t>
            </a:r>
            <a:r>
              <a:rPr kumimoji="1" lang="ja-JP" altLang="en-US" sz="2800" dirty="0">
                <a:latin typeface="+mn-ea"/>
              </a:rPr>
              <a:t>の正解率</a:t>
            </a:r>
            <a:endParaRPr kumimoji="1" lang="en-US" altLang="ja-JP" sz="2800" dirty="0">
              <a:latin typeface="+mn-ea"/>
            </a:endParaRPr>
          </a:p>
          <a:p>
            <a:endParaRPr lang="en-US" altLang="ja-JP" sz="2000" dirty="0">
              <a:latin typeface="+mn-ea"/>
            </a:endParaRPr>
          </a:p>
          <a:p>
            <a:endParaRPr kumimoji="1" lang="en-US" altLang="ja-JP" sz="2400" dirty="0">
              <a:latin typeface="+mn-ea"/>
            </a:endParaRPr>
          </a:p>
          <a:p>
            <a:r>
              <a:rPr kumimoji="1" lang="ja-JP" altLang="en-US" sz="2800" dirty="0">
                <a:latin typeface="+mn-ea"/>
              </a:rPr>
              <a:t>両カテゴリ</a:t>
            </a:r>
            <a:r>
              <a:rPr lang="ja-JP" altLang="en-US" sz="2800" dirty="0">
                <a:latin typeface="+mn-ea"/>
              </a:rPr>
              <a:t>、</a:t>
            </a:r>
            <a:r>
              <a:rPr kumimoji="1" lang="ja-JP" altLang="en-US" sz="2800" dirty="0">
                <a:latin typeface="+mn-ea"/>
              </a:rPr>
              <a:t>判別できる</a:t>
            </a:r>
            <a:r>
              <a:rPr kumimoji="1" lang="ja-JP" altLang="en-US" sz="2800" dirty="0">
                <a:solidFill>
                  <a:srgbClr val="000099"/>
                </a:solidFill>
                <a:latin typeface="+mn-ea"/>
              </a:rPr>
              <a:t>特徴がある</a:t>
            </a:r>
            <a:r>
              <a:rPr kumimoji="1" lang="ja-JP" altLang="en-US" sz="2800" dirty="0">
                <a:latin typeface="+mn-ea"/>
              </a:rPr>
              <a:t>といえる</a:t>
            </a:r>
          </a:p>
        </p:txBody>
      </p:sp>
      <p:sp>
        <p:nvSpPr>
          <p:cNvPr id="6" name="矢印: 下 5">
            <a:extLst>
              <a:ext uri="{FF2B5EF4-FFF2-40B4-BE49-F238E27FC236}">
                <a16:creationId xmlns:a16="http://schemas.microsoft.com/office/drawing/2014/main" id="{9DFD93D0-390A-4D00-8E7A-80753797A0E7}"/>
              </a:ext>
            </a:extLst>
          </p:cNvPr>
          <p:cNvSpPr/>
          <p:nvPr/>
        </p:nvSpPr>
        <p:spPr>
          <a:xfrm>
            <a:off x="4298795" y="4839629"/>
            <a:ext cx="546410" cy="55730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260620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CE0953-A825-4438-B63E-3184B80DD755}"/>
              </a:ext>
            </a:extLst>
          </p:cNvPr>
          <p:cNvSpPr>
            <a:spLocks noGrp="1"/>
          </p:cNvSpPr>
          <p:nvPr>
            <p:ph type="title"/>
          </p:nvPr>
        </p:nvSpPr>
        <p:spPr>
          <a:xfrm>
            <a:off x="824559" y="30499"/>
            <a:ext cx="7494882" cy="1209146"/>
          </a:xfrm>
        </p:spPr>
        <p:txBody>
          <a:bodyPr>
            <a:normAutofit/>
          </a:bodyPr>
          <a:lstStyle/>
          <a:p>
            <a:r>
              <a:rPr lang="ja-JP" altLang="en-US" sz="3600" b="1" dirty="0">
                <a:solidFill>
                  <a:srgbClr val="002060"/>
                </a:solidFill>
                <a:latin typeface="+mn-ea"/>
                <a:ea typeface="+mn-ea"/>
              </a:rPr>
              <a:t>使用頻度に偏りがある末尾表現</a:t>
            </a:r>
            <a:endParaRPr kumimoji="1" lang="ja-JP" altLang="en-US" sz="3600" b="1" dirty="0">
              <a:solidFill>
                <a:srgbClr val="002060"/>
              </a:solidFill>
              <a:latin typeface="+mn-ea"/>
              <a:ea typeface="+mn-ea"/>
            </a:endParaRPr>
          </a:p>
        </p:txBody>
      </p:sp>
      <p:sp>
        <p:nvSpPr>
          <p:cNvPr id="4" name="正方形/長方形 3">
            <a:extLst>
              <a:ext uri="{FF2B5EF4-FFF2-40B4-BE49-F238E27FC236}">
                <a16:creationId xmlns:a16="http://schemas.microsoft.com/office/drawing/2014/main" id="{317EB24A-A7C2-4063-AB7A-BC52E045EDC4}"/>
              </a:ext>
            </a:extLst>
          </p:cNvPr>
          <p:cNvSpPr/>
          <p:nvPr/>
        </p:nvSpPr>
        <p:spPr>
          <a:xfrm>
            <a:off x="221591" y="5425903"/>
            <a:ext cx="4270786" cy="830997"/>
          </a:xfrm>
          <a:prstGeom prst="rect">
            <a:avLst/>
          </a:prstGeom>
        </p:spPr>
        <p:txBody>
          <a:bodyPr wrap="square">
            <a:spAutoFit/>
          </a:bodyPr>
          <a:lstStyle/>
          <a:p>
            <a:pPr algn="ctr"/>
            <a:r>
              <a:rPr lang="ja-JP" altLang="en-US" sz="2400" b="1" u="sng" dirty="0">
                <a:solidFill>
                  <a:schemeClr val="tx2">
                    <a:lumMod val="75000"/>
                  </a:schemeClr>
                </a:solidFill>
              </a:rPr>
              <a:t>相手の言質を取る</a:t>
            </a:r>
            <a:endParaRPr lang="en-US" altLang="ja-JP" sz="2400" b="1" u="sng" dirty="0">
              <a:solidFill>
                <a:schemeClr val="tx2">
                  <a:lumMod val="75000"/>
                </a:schemeClr>
              </a:solidFill>
            </a:endParaRPr>
          </a:p>
          <a:p>
            <a:pPr algn="ctr"/>
            <a:r>
              <a:rPr lang="ja-JP" altLang="en-US" sz="2400" b="1" u="sng" dirty="0">
                <a:solidFill>
                  <a:schemeClr val="tx2">
                    <a:lumMod val="75000"/>
                  </a:schemeClr>
                </a:solidFill>
              </a:rPr>
              <a:t>表現が多い</a:t>
            </a:r>
            <a:endParaRPr lang="en-US" altLang="ja-JP" sz="2400" b="1" u="sng" dirty="0">
              <a:solidFill>
                <a:schemeClr val="tx2">
                  <a:lumMod val="75000"/>
                </a:schemeClr>
              </a:solidFill>
            </a:endParaRPr>
          </a:p>
        </p:txBody>
      </p:sp>
      <p:sp>
        <p:nvSpPr>
          <p:cNvPr id="5" name="正方形/長方形 4">
            <a:extLst>
              <a:ext uri="{FF2B5EF4-FFF2-40B4-BE49-F238E27FC236}">
                <a16:creationId xmlns:a16="http://schemas.microsoft.com/office/drawing/2014/main" id="{F2812889-52EA-4782-A28A-C73702A28424}"/>
              </a:ext>
            </a:extLst>
          </p:cNvPr>
          <p:cNvSpPr/>
          <p:nvPr/>
        </p:nvSpPr>
        <p:spPr>
          <a:xfrm>
            <a:off x="4961004" y="5472069"/>
            <a:ext cx="3179075" cy="830997"/>
          </a:xfrm>
          <a:prstGeom prst="rect">
            <a:avLst/>
          </a:prstGeom>
        </p:spPr>
        <p:txBody>
          <a:bodyPr wrap="none">
            <a:spAutoFit/>
          </a:bodyPr>
          <a:lstStyle/>
          <a:p>
            <a:pPr lvl="0"/>
            <a:r>
              <a:rPr lang="ja-JP" altLang="en-US" sz="2400" b="1" u="sng" dirty="0">
                <a:solidFill>
                  <a:srgbClr val="353927"/>
                </a:solidFill>
              </a:rPr>
              <a:t>自分の意見を表明する</a:t>
            </a:r>
            <a:endParaRPr lang="en-US" altLang="ja-JP" sz="2400" b="1" u="sng" dirty="0">
              <a:solidFill>
                <a:srgbClr val="353927"/>
              </a:solidFill>
            </a:endParaRPr>
          </a:p>
          <a:p>
            <a:pPr lvl="0" algn="ctr"/>
            <a:r>
              <a:rPr lang="ja-JP" altLang="en-US" sz="2400" b="1" u="sng" dirty="0">
                <a:solidFill>
                  <a:srgbClr val="353927"/>
                </a:solidFill>
              </a:rPr>
              <a:t>表現が多い</a:t>
            </a:r>
            <a:endParaRPr lang="en-US" altLang="ja-JP" sz="2400" b="1" u="sng" dirty="0">
              <a:solidFill>
                <a:srgbClr val="353927"/>
              </a:solidFill>
            </a:endParaRPr>
          </a:p>
        </p:txBody>
      </p:sp>
      <p:graphicFrame>
        <p:nvGraphicFramePr>
          <p:cNvPr id="14" name="コンテンツ プレースホルダー 9">
            <a:extLst>
              <a:ext uri="{FF2B5EF4-FFF2-40B4-BE49-F238E27FC236}">
                <a16:creationId xmlns:a16="http://schemas.microsoft.com/office/drawing/2014/main" id="{4D5031C7-3748-4A32-A8D1-EBCF6C88BEC6}"/>
              </a:ext>
            </a:extLst>
          </p:cNvPr>
          <p:cNvGraphicFramePr>
            <a:graphicFrameLocks/>
          </p:cNvGraphicFramePr>
          <p:nvPr>
            <p:extLst/>
          </p:nvPr>
        </p:nvGraphicFramePr>
        <p:xfrm>
          <a:off x="5295900" y="1517332"/>
          <a:ext cx="2509284" cy="3823335"/>
        </p:xfrm>
        <a:graphic>
          <a:graphicData uri="http://schemas.openxmlformats.org/drawingml/2006/table">
            <a:tbl>
              <a:tblPr/>
              <a:tblGrid>
                <a:gridCol w="2509284">
                  <a:extLst>
                    <a:ext uri="{9D8B030D-6E8A-4147-A177-3AD203B41FA5}">
                      <a16:colId xmlns:a16="http://schemas.microsoft.com/office/drawing/2014/main" val="3077581071"/>
                    </a:ext>
                  </a:extLst>
                </a:gridCol>
              </a:tblGrid>
              <a:tr h="371261">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自民党系野党</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1224045862"/>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わけで</a:t>
                      </a:r>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あります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1341104412"/>
                  </a:ext>
                </a:extLst>
              </a:tr>
              <a:tr h="282865">
                <a:tc>
                  <a:txBody>
                    <a:bodyPr/>
                    <a:lstStyle/>
                    <a:p>
                      <a:pPr algn="ctr" fontAlgn="ctr"/>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思っております</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1365800388"/>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ありませんか</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3630063119"/>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なんですよ</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771057249"/>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どうですか</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1323786452"/>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ないんですよ</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1703828577"/>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であり</a:t>
                      </a:r>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ました</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3657611982"/>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ていますか</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1831816310"/>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てき</a:t>
                      </a:r>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ました</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3087276424"/>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ており</a:t>
                      </a:r>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ました</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EAC0"/>
                    </a:solidFill>
                  </a:tcPr>
                </a:tc>
                <a:extLst>
                  <a:ext uri="{0D108BD9-81ED-4DB2-BD59-A6C34878D82A}">
                    <a16:rowId xmlns:a16="http://schemas.microsoft.com/office/drawing/2014/main" val="1791363007"/>
                  </a:ext>
                </a:extLst>
              </a:tr>
            </a:tbl>
          </a:graphicData>
        </a:graphic>
      </p:graphicFrame>
      <p:graphicFrame>
        <p:nvGraphicFramePr>
          <p:cNvPr id="15" name="表 14">
            <a:extLst>
              <a:ext uri="{FF2B5EF4-FFF2-40B4-BE49-F238E27FC236}">
                <a16:creationId xmlns:a16="http://schemas.microsoft.com/office/drawing/2014/main" id="{3A6B1A40-1FC9-4D99-BD18-C42E510ACE5D}"/>
              </a:ext>
            </a:extLst>
          </p:cNvPr>
          <p:cNvGraphicFramePr>
            <a:graphicFrameLocks noGrp="1"/>
          </p:cNvGraphicFramePr>
          <p:nvPr>
            <p:extLst/>
          </p:nvPr>
        </p:nvGraphicFramePr>
        <p:xfrm>
          <a:off x="1229581" y="1520189"/>
          <a:ext cx="2638011" cy="3823335"/>
        </p:xfrm>
        <a:graphic>
          <a:graphicData uri="http://schemas.openxmlformats.org/drawingml/2006/table">
            <a:tbl>
              <a:tblPr/>
              <a:tblGrid>
                <a:gridCol w="2638011">
                  <a:extLst>
                    <a:ext uri="{9D8B030D-6E8A-4147-A177-3AD203B41FA5}">
                      <a16:colId xmlns:a16="http://schemas.microsoft.com/office/drawing/2014/main" val="2196320958"/>
                    </a:ext>
                  </a:extLst>
                </a:gridCol>
              </a:tblGrid>
              <a:tr h="371260">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ja-JP" altLang="en-US" sz="2400" b="1" i="0" u="none" strike="noStrike" dirty="0">
                          <a:solidFill>
                            <a:schemeClr val="tx1"/>
                          </a:solidFill>
                          <a:effectLst/>
                          <a:latin typeface="Yu Gothic" panose="020B0400000000000000" pitchFamily="50" charset="-128"/>
                          <a:ea typeface="Yu Gothic" panose="020B0400000000000000" pitchFamily="50" charset="-128"/>
                        </a:rPr>
                        <a:t>民主党系野党</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4014343873"/>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んじゃないか</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4168689750"/>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いるわけ</a:t>
                      </a:r>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ですね</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271288449"/>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ているのか</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112168925"/>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いるわけ</a:t>
                      </a:r>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ですよ</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411907643"/>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ということ</a:t>
                      </a:r>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ですね</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3721773116"/>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いかがですか</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490832156"/>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思うん</a:t>
                      </a:r>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ですよ</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2056005868"/>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わけ</a:t>
                      </a:r>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ですよね</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903942768"/>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いかがでしょうか</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2230318849"/>
                  </a:ext>
                </a:extLst>
              </a:tr>
              <a:tr h="282865">
                <a:tc>
                  <a:txBody>
                    <a:bodyPr/>
                    <a:lstStyle/>
                    <a:p>
                      <a:pPr algn="ctr" fontAlgn="ctr"/>
                      <a:r>
                        <a:rPr lang="ja-JP" altLang="en-US" sz="2200" b="1" i="0" u="none" strike="noStrike" dirty="0">
                          <a:solidFill>
                            <a:schemeClr val="tx1"/>
                          </a:solidFill>
                          <a:effectLst/>
                          <a:latin typeface="Yu Gothic" panose="020B0400000000000000" pitchFamily="50" charset="-128"/>
                          <a:ea typeface="Yu Gothic" panose="020B0400000000000000" pitchFamily="50" charset="-128"/>
                        </a:rPr>
                        <a:t>いるん</a:t>
                      </a:r>
                      <a:r>
                        <a:rPr lang="ja-JP" altLang="en-US" sz="2200" b="1" i="0" u="none" strike="noStrike" dirty="0">
                          <a:solidFill>
                            <a:srgbClr val="FF0000"/>
                          </a:solidFill>
                          <a:effectLst/>
                          <a:latin typeface="Yu Gothic" panose="020B0400000000000000" pitchFamily="50" charset="-128"/>
                          <a:ea typeface="Yu Gothic" panose="020B0400000000000000" pitchFamily="50" charset="-128"/>
                        </a:rPr>
                        <a:t>ですね</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9FAFC"/>
                    </a:solidFill>
                  </a:tcPr>
                </a:tc>
                <a:extLst>
                  <a:ext uri="{0D108BD9-81ED-4DB2-BD59-A6C34878D82A}">
                    <a16:rowId xmlns:a16="http://schemas.microsoft.com/office/drawing/2014/main" val="450966574"/>
                  </a:ext>
                </a:extLst>
              </a:tr>
            </a:tbl>
          </a:graphicData>
        </a:graphic>
      </p:graphicFrame>
    </p:spTree>
    <p:extLst>
      <p:ext uri="{BB962C8B-B14F-4D97-AF65-F5344CB8AC3E}">
        <p14:creationId xmlns:p14="http://schemas.microsoft.com/office/powerpoint/2010/main" val="3964261610"/>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レトロスペクト">
  <a:themeElements>
    <a:clrScheme name="青">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ユーザー定義 4">
      <a:majorFont>
        <a:latin typeface="Noto Sans JP Bold"/>
        <a:ea typeface="Noto Sans JP Bold"/>
        <a:cs typeface=""/>
      </a:majorFont>
      <a:minorFont>
        <a:latin typeface="Noto Sans JP Bold"/>
        <a:ea typeface="Noto Sans JP Bold"/>
        <a:cs typeface=""/>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304</TotalTime>
  <Words>2608</Words>
  <Application>Microsoft Office PowerPoint</Application>
  <PresentationFormat>画面に合わせる (4:3)</PresentationFormat>
  <Paragraphs>488</Paragraphs>
  <Slides>26</Slides>
  <Notes>16</Notes>
  <HiddenSlides>1</HiddenSlides>
  <MMClips>0</MMClips>
  <ScaleCrop>false</ScaleCrop>
  <HeadingPairs>
    <vt:vector size="6" baseType="variant">
      <vt:variant>
        <vt:lpstr>使用されているフォント</vt:lpstr>
      </vt:variant>
      <vt:variant>
        <vt:i4>8</vt:i4>
      </vt:variant>
      <vt:variant>
        <vt:lpstr>テーマ</vt:lpstr>
      </vt:variant>
      <vt:variant>
        <vt:i4>2</vt:i4>
      </vt:variant>
      <vt:variant>
        <vt:lpstr>スライド タイトル</vt:lpstr>
      </vt:variant>
      <vt:variant>
        <vt:i4>26</vt:i4>
      </vt:variant>
    </vt:vector>
  </HeadingPairs>
  <TitlesOfParts>
    <vt:vector size="36" baseType="lpstr">
      <vt:lpstr>ＭＳ ゴシック</vt:lpstr>
      <vt:lpstr>Noto Sans JP Bold</vt:lpstr>
      <vt:lpstr>游ゴシック</vt:lpstr>
      <vt:lpstr>游ゴシック</vt:lpstr>
      <vt:lpstr>游ゴシック Light</vt:lpstr>
      <vt:lpstr>Arial</vt:lpstr>
      <vt:lpstr>Calibri</vt:lpstr>
      <vt:lpstr>Wingdings</vt:lpstr>
      <vt:lpstr>Office テーマ</vt:lpstr>
      <vt:lpstr>レトロスペクト</vt:lpstr>
      <vt:lpstr>研究紹介・学会報告 2019/04/05 </vt:lpstr>
      <vt:lpstr>目次</vt:lpstr>
      <vt:lpstr>研究テーマ</vt:lpstr>
      <vt:lpstr>背景</vt:lpstr>
      <vt:lpstr>本研究の目的</vt:lpstr>
      <vt:lpstr> 言語資源の分析手法</vt:lpstr>
      <vt:lpstr>予算委員会 収集データ</vt:lpstr>
      <vt:lpstr>機械学習の結果</vt:lpstr>
      <vt:lpstr>使用頻度に偏りがある末尾表現</vt:lpstr>
      <vt:lpstr>Amazon.jpのレビュア特徴分析</vt:lpstr>
      <vt:lpstr> 使用頻度に偏りがある末尾表現</vt:lpstr>
      <vt:lpstr>使用頻度に偏りがある名詞</vt:lpstr>
      <vt:lpstr>本テーマの今後の展望</vt:lpstr>
      <vt:lpstr>今後のテーマ</vt:lpstr>
      <vt:lpstr>学会報告</vt:lpstr>
      <vt:lpstr>一日目</vt:lpstr>
      <vt:lpstr>二日目</vt:lpstr>
      <vt:lpstr>パネルディスカッションまとめ</vt:lpstr>
      <vt:lpstr>3日目</vt:lpstr>
      <vt:lpstr>ポスター発表をうけて</vt:lpstr>
      <vt:lpstr>4日目・感想</vt:lpstr>
      <vt:lpstr>面白かった発表①</vt:lpstr>
      <vt:lpstr>面白かった発表</vt:lpstr>
      <vt:lpstr>システム概要</vt:lpstr>
      <vt:lpstr>面白かったテーマ</vt:lpstr>
      <vt:lpstr>宿泊先・予約方法</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研究・学会紹介 2019/04/05 </dc:title>
  <dc:creator>k-higuchi</dc:creator>
  <cp:lastModifiedBy>k-higuchi</cp:lastModifiedBy>
  <cp:revision>25</cp:revision>
  <dcterms:created xsi:type="dcterms:W3CDTF">2019-04-03T03:50:39Z</dcterms:created>
  <dcterms:modified xsi:type="dcterms:W3CDTF">2019-04-04T05:18:42Z</dcterms:modified>
</cp:coreProperties>
</file>

<file path=docProps/thumbnail.jpeg>
</file>